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90" r:id="rId4"/>
    <p:sldId id="29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2"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p:cViewPr varScale="1">
        <p:scale>
          <a:sx n="120" d="100"/>
          <a:sy n="120" d="100"/>
        </p:scale>
        <p:origin x="19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7A361-82A2-4BE8-88C1-63F42A350073}" type="datetimeFigureOut">
              <a:rPr lang="en-US" smtClean="0"/>
              <a:pPr/>
              <a:t>12/4/24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431E7-AB42-43C5-8827-38A31D9E29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12/4/24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12/4/24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12/4/24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12/4/24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12/4/24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12/4/24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12/4/24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5.xml"/><Relationship Id="rId18" Type="http://schemas.openxmlformats.org/officeDocument/2006/relationships/slide" Target="slide20.xml"/><Relationship Id="rId26" Type="http://schemas.openxmlformats.org/officeDocument/2006/relationships/slide" Target="slide2.xml"/><Relationship Id="rId3" Type="http://schemas.openxmlformats.org/officeDocument/2006/relationships/image" Target="../media/image4.png"/><Relationship Id="rId21" Type="http://schemas.openxmlformats.org/officeDocument/2006/relationships/slide" Target="slide24.xml"/><Relationship Id="rId7" Type="http://schemas.openxmlformats.org/officeDocument/2006/relationships/image" Target="../media/image8.png"/><Relationship Id="rId12" Type="http://schemas.openxmlformats.org/officeDocument/2006/relationships/slide" Target="slide14.xml"/><Relationship Id="rId17" Type="http://schemas.openxmlformats.org/officeDocument/2006/relationships/slide" Target="slide19.xml"/><Relationship Id="rId25" Type="http://schemas.openxmlformats.org/officeDocument/2006/relationships/image" Target="../media/image9.png"/><Relationship Id="rId2" Type="http://schemas.openxmlformats.org/officeDocument/2006/relationships/image" Target="../media/image3.jpeg"/><Relationship Id="rId16" Type="http://schemas.openxmlformats.org/officeDocument/2006/relationships/slide" Target="slide18.xml"/><Relationship Id="rId20" Type="http://schemas.openxmlformats.org/officeDocument/2006/relationships/slide" Target="slide22.xml"/><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3.xml"/><Relationship Id="rId24" Type="http://schemas.openxmlformats.org/officeDocument/2006/relationships/slide" Target="slide30.xml"/><Relationship Id="rId5" Type="http://schemas.openxmlformats.org/officeDocument/2006/relationships/image" Target="../media/image6.jpeg"/><Relationship Id="rId15" Type="http://schemas.openxmlformats.org/officeDocument/2006/relationships/slide" Target="slide17.xml"/><Relationship Id="rId23" Type="http://schemas.openxmlformats.org/officeDocument/2006/relationships/slide" Target="slide29.xml"/><Relationship Id="rId28" Type="http://schemas.openxmlformats.org/officeDocument/2006/relationships/slide" Target="slide5.xml"/><Relationship Id="rId10" Type="http://schemas.openxmlformats.org/officeDocument/2006/relationships/slide" Target="slide12.xml"/><Relationship Id="rId19" Type="http://schemas.openxmlformats.org/officeDocument/2006/relationships/slide" Target="slide21.xml"/><Relationship Id="rId31"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slide" Target="slide9.xml"/><Relationship Id="rId14" Type="http://schemas.openxmlformats.org/officeDocument/2006/relationships/slide" Target="slide16.xml"/><Relationship Id="rId22" Type="http://schemas.openxmlformats.org/officeDocument/2006/relationships/slide" Target="slide28.xml"/><Relationship Id="rId27" Type="http://schemas.openxmlformats.org/officeDocument/2006/relationships/slide" Target="slide3.xml"/><Relationship Id="rId30"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4.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5.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6.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7.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8.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9.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10.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11.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12.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13.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14.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9.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0.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E:\religion 1\photo\Mar Mina Mariot\IMG_6225.JPG"/>
          <p:cNvPicPr>
            <a:picLocks noChangeAspect="1" noChangeArrowheads="1"/>
          </p:cNvPicPr>
          <p:nvPr/>
        </p:nvPicPr>
        <p:blipFill>
          <a:blip r:embed="rId2" cstate="print">
            <a:lum bright="70000" contrast="-70000"/>
          </a:blip>
          <a:srcRect l="10000" t="4356" r="6667" b="56444"/>
          <a:stretch>
            <a:fillRect/>
          </a:stretch>
        </p:blipFill>
        <p:spPr bwMode="auto">
          <a:xfrm>
            <a:off x="0" y="0"/>
            <a:ext cx="9144000" cy="6019800"/>
          </a:xfrm>
          <a:prstGeom prst="rect">
            <a:avLst/>
          </a:prstGeom>
          <a:noFill/>
        </p:spPr>
      </p:pic>
      <p:pic>
        <p:nvPicPr>
          <p:cNvPr id="41" name="Picture 2" descr="E:\religion 1\photo\ashkal\حروف و اشكال\EX\Cross\CROSS1C.GIF"/>
          <p:cNvPicPr>
            <a:picLocks noChangeAspect="1" noChangeArrowheads="1"/>
          </p:cNvPicPr>
          <p:nvPr/>
        </p:nvPicPr>
        <p:blipFill>
          <a:blip r:embed="rId3"/>
          <a:srcRect/>
          <a:stretch>
            <a:fillRect/>
          </a:stretch>
        </p:blipFill>
        <p:spPr bwMode="auto">
          <a:xfrm>
            <a:off x="4440237" y="228600"/>
            <a:ext cx="207963" cy="304800"/>
          </a:xfrm>
          <a:prstGeom prst="rect">
            <a:avLst/>
          </a:prstGeom>
          <a:noFill/>
          <a:ln w="9525">
            <a:noFill/>
            <a:miter lim="800000"/>
            <a:headEnd/>
            <a:tailEnd/>
          </a:ln>
        </p:spPr>
      </p:pic>
      <p:pic>
        <p:nvPicPr>
          <p:cNvPr id="42" name="Picture 2" descr="C:\Documents and Settings\Administrator\Desktop\photo sho3'l\بإسم الله القوى.png"/>
          <p:cNvPicPr>
            <a:picLocks noChangeAspect="1" noChangeArrowheads="1"/>
          </p:cNvPicPr>
          <p:nvPr/>
        </p:nvPicPr>
        <p:blipFill>
          <a:blip r:embed="rId4"/>
          <a:stretch>
            <a:fillRect/>
          </a:stretch>
        </p:blipFill>
        <p:spPr bwMode="auto">
          <a:xfrm>
            <a:off x="3657600" y="533400"/>
            <a:ext cx="1828800" cy="797483"/>
          </a:xfrm>
          <a:prstGeom prst="rect">
            <a:avLst/>
          </a:prstGeom>
          <a:ln>
            <a:noFill/>
          </a:ln>
          <a:effectLst>
            <a:outerShdw blurRad="292100" dist="139700" dir="2700000" algn="tl" rotWithShape="0">
              <a:srgbClr val="333333">
                <a:alpha val="65000"/>
              </a:srgbClr>
            </a:outerShdw>
          </a:effectLst>
        </p:spPr>
      </p:pic>
      <p:pic>
        <p:nvPicPr>
          <p:cNvPr id="43" name="Picture 2" descr="E:\religion 1\photo\PHOTOS\33.jpg"/>
          <p:cNvPicPr>
            <a:picLocks noChangeAspect="1" noChangeArrowheads="1"/>
          </p:cNvPicPr>
          <p:nvPr/>
        </p:nvPicPr>
        <p:blipFill>
          <a:blip r:embed="rId5">
            <a:lum bright="20000" contrast="40000"/>
          </a:blip>
          <a:stretch>
            <a:fillRect/>
          </a:stretch>
        </p:blipFill>
        <p:spPr bwMode="auto">
          <a:xfrm>
            <a:off x="2819400" y="990600"/>
            <a:ext cx="3733800" cy="4484682"/>
          </a:xfrm>
          <a:prstGeom prst="rect">
            <a:avLst/>
          </a:prstGeom>
          <a:noFill/>
          <a:effectLst>
            <a:softEdge rad="635000"/>
          </a:effectLst>
        </p:spPr>
      </p:pic>
      <p:pic>
        <p:nvPicPr>
          <p:cNvPr id="51" name="Picture 3" descr="C:\Documents and Settings\Administrator\Desktop\Picture2.png"/>
          <p:cNvPicPr>
            <a:picLocks noChangeAspect="1" noChangeArrowheads="1"/>
          </p:cNvPicPr>
          <p:nvPr/>
        </p:nvPicPr>
        <p:blipFill>
          <a:blip r:embed="rId6"/>
          <a:srcRect/>
          <a:stretch>
            <a:fillRect/>
          </a:stretch>
        </p:blipFill>
        <p:spPr bwMode="auto">
          <a:xfrm>
            <a:off x="3511550" y="3949700"/>
            <a:ext cx="2432050" cy="1231900"/>
          </a:xfrm>
          <a:prstGeom prst="rect">
            <a:avLst/>
          </a:prstGeom>
          <a:noFill/>
          <a:ln w="9525">
            <a:noFill/>
            <a:miter lim="800000"/>
            <a:headEnd/>
            <a:tailEnd/>
          </a:ln>
        </p:spPr>
      </p:pic>
      <p:pic>
        <p:nvPicPr>
          <p:cNvPr id="52" name="Picture 3" descr="C:\Documents and Settings\Administrator\Desktop\Picture1.png"/>
          <p:cNvPicPr>
            <a:picLocks noChangeAspect="1" noChangeArrowheads="1"/>
          </p:cNvPicPr>
          <p:nvPr/>
        </p:nvPicPr>
        <p:blipFill>
          <a:blip r:embed="rId7"/>
          <a:srcRect/>
          <a:stretch>
            <a:fillRect/>
          </a:stretch>
        </p:blipFill>
        <p:spPr bwMode="auto">
          <a:xfrm>
            <a:off x="3371850" y="3509962"/>
            <a:ext cx="2547938" cy="987425"/>
          </a:xfrm>
          <a:prstGeom prst="rect">
            <a:avLst/>
          </a:prstGeom>
          <a:noFill/>
          <a:ln w="9525">
            <a:noFill/>
            <a:miter lim="800000"/>
            <a:headEnd/>
            <a:tailEnd/>
          </a:ln>
        </p:spPr>
      </p:pic>
      <p:sp>
        <p:nvSpPr>
          <p:cNvPr id="55" name="Oval 4">
            <a:hlinkClick r:id="rId8" action="ppaction://hlinksldjump"/>
          </p:cNvPr>
          <p:cNvSpPr>
            <a:spLocks noChangeArrowheads="1"/>
          </p:cNvSpPr>
          <p:nvPr/>
        </p:nvSpPr>
        <p:spPr bwMode="auto">
          <a:xfrm>
            <a:off x="8343900" y="2819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56" name="Oval 5">
            <a:hlinkClick r:id="rId9" action="ppaction://hlinksldjump"/>
          </p:cNvPr>
          <p:cNvSpPr>
            <a:spLocks noChangeArrowheads="1"/>
          </p:cNvSpPr>
          <p:nvPr/>
        </p:nvSpPr>
        <p:spPr bwMode="auto">
          <a:xfrm>
            <a:off x="8343900" y="3235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57" name="Oval 6">
            <a:hlinkClick r:id="rId10" action="ppaction://hlinksldjump"/>
          </p:cNvPr>
          <p:cNvSpPr>
            <a:spLocks noChangeArrowheads="1"/>
          </p:cNvSpPr>
          <p:nvPr/>
        </p:nvSpPr>
        <p:spPr bwMode="auto">
          <a:xfrm>
            <a:off x="8343900" y="3657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58" name="Oval 8">
            <a:hlinkClick r:id="rId11" action="ppaction://hlinksldjump"/>
          </p:cNvPr>
          <p:cNvSpPr>
            <a:spLocks noChangeArrowheads="1"/>
          </p:cNvSpPr>
          <p:nvPr/>
        </p:nvSpPr>
        <p:spPr bwMode="auto">
          <a:xfrm>
            <a:off x="7162800" y="2819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59" name="Oval 9">
            <a:hlinkClick r:id="rId12" action="ppaction://hlinksldjump"/>
          </p:cNvPr>
          <p:cNvSpPr>
            <a:spLocks noChangeArrowheads="1"/>
          </p:cNvSpPr>
          <p:nvPr/>
        </p:nvSpPr>
        <p:spPr bwMode="auto">
          <a:xfrm>
            <a:off x="7162800" y="3235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0" name="Oval 10">
            <a:hlinkClick r:id="rId13" action="ppaction://hlinksldjump"/>
          </p:cNvPr>
          <p:cNvSpPr>
            <a:spLocks noChangeArrowheads="1"/>
          </p:cNvSpPr>
          <p:nvPr/>
        </p:nvSpPr>
        <p:spPr bwMode="auto">
          <a:xfrm>
            <a:off x="7162800" y="3657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1" name="Oval 12">
            <a:hlinkClick r:id="rId14" action="ppaction://hlinksldjump"/>
          </p:cNvPr>
          <p:cNvSpPr>
            <a:spLocks noChangeArrowheads="1"/>
          </p:cNvSpPr>
          <p:nvPr/>
        </p:nvSpPr>
        <p:spPr bwMode="auto">
          <a:xfrm>
            <a:off x="83629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2" name="Oval 13">
            <a:hlinkClick r:id="rId15" action="ppaction://hlinksldjump"/>
          </p:cNvPr>
          <p:cNvSpPr>
            <a:spLocks noChangeArrowheads="1"/>
          </p:cNvSpPr>
          <p:nvPr/>
        </p:nvSpPr>
        <p:spPr bwMode="auto">
          <a:xfrm>
            <a:off x="8362950" y="474027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3" name="Oval 14">
            <a:hlinkClick r:id="rId16" action="ppaction://hlinksldjump"/>
          </p:cNvPr>
          <p:cNvSpPr>
            <a:spLocks noChangeArrowheads="1"/>
          </p:cNvSpPr>
          <p:nvPr/>
        </p:nvSpPr>
        <p:spPr bwMode="auto">
          <a:xfrm>
            <a:off x="8362950" y="51625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4" name="Oval 16">
            <a:hlinkClick r:id="rId17" action="ppaction://hlinksldjump"/>
          </p:cNvPr>
          <p:cNvSpPr>
            <a:spLocks noChangeArrowheads="1"/>
          </p:cNvSpPr>
          <p:nvPr/>
        </p:nvSpPr>
        <p:spPr bwMode="auto">
          <a:xfrm>
            <a:off x="72199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5" name="Oval 17">
            <a:hlinkClick r:id="rId18" action="ppaction://hlinksldjump"/>
          </p:cNvPr>
          <p:cNvSpPr>
            <a:spLocks noChangeArrowheads="1"/>
          </p:cNvSpPr>
          <p:nvPr/>
        </p:nvSpPr>
        <p:spPr bwMode="auto">
          <a:xfrm>
            <a:off x="7219950" y="474027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6" name="Oval 18">
            <a:hlinkClick r:id="rId19" action="ppaction://hlinksldjump"/>
          </p:cNvPr>
          <p:cNvSpPr>
            <a:spLocks noChangeArrowheads="1"/>
          </p:cNvSpPr>
          <p:nvPr/>
        </p:nvSpPr>
        <p:spPr bwMode="auto">
          <a:xfrm>
            <a:off x="7219950" y="51625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7" name="Oval 21">
            <a:hlinkClick r:id="rId20" action="ppaction://hlinksldjump"/>
          </p:cNvPr>
          <p:cNvSpPr>
            <a:spLocks noChangeArrowheads="1"/>
          </p:cNvSpPr>
          <p:nvPr/>
        </p:nvSpPr>
        <p:spPr bwMode="auto">
          <a:xfrm>
            <a:off x="2190750" y="2595562"/>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8" name="Oval 22">
            <a:hlinkClick r:id="rId21" action="ppaction://hlinksldjump"/>
          </p:cNvPr>
          <p:cNvSpPr>
            <a:spLocks noChangeArrowheads="1"/>
          </p:cNvSpPr>
          <p:nvPr/>
        </p:nvSpPr>
        <p:spPr bwMode="auto">
          <a:xfrm>
            <a:off x="2190750" y="3011487"/>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9" name="Oval 23">
            <a:hlinkClick r:id="rId22" action="ppaction://hlinksldjump"/>
          </p:cNvPr>
          <p:cNvSpPr>
            <a:spLocks noChangeArrowheads="1"/>
          </p:cNvSpPr>
          <p:nvPr/>
        </p:nvSpPr>
        <p:spPr bwMode="auto">
          <a:xfrm>
            <a:off x="2190750" y="3433762"/>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0" name="Oval 23">
            <a:hlinkClick r:id="rId23" action="ppaction://hlinksldjump"/>
          </p:cNvPr>
          <p:cNvSpPr>
            <a:spLocks noChangeArrowheads="1"/>
          </p:cNvSpPr>
          <p:nvPr/>
        </p:nvSpPr>
        <p:spPr bwMode="auto">
          <a:xfrm>
            <a:off x="2190750" y="38671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1" name="Oval 23">
            <a:hlinkClick r:id="rId24" action="ppaction://hlinksldjump"/>
          </p:cNvPr>
          <p:cNvSpPr>
            <a:spLocks noChangeArrowheads="1"/>
          </p:cNvSpPr>
          <p:nvPr/>
        </p:nvSpPr>
        <p:spPr bwMode="auto">
          <a:xfrm>
            <a:off x="21907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2" name="Rectangle 7"/>
          <p:cNvSpPr>
            <a:spLocks noChangeArrowheads="1"/>
          </p:cNvSpPr>
          <p:nvPr/>
        </p:nvSpPr>
        <p:spPr bwMode="auto">
          <a:xfrm>
            <a:off x="7467600" y="2743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116</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117</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119</a:t>
            </a:r>
            <a:endParaRPr lang="en-US" altLang="en-US" sz="2800" b="1" dirty="0">
              <a:solidFill>
                <a:srgbClr val="0070C0"/>
              </a:solidFill>
              <a:latin typeface="Arial" charset="0"/>
              <a:cs typeface="Traditional Arabic" pitchFamily="2" charset="-78"/>
            </a:endParaRPr>
          </a:p>
        </p:txBody>
      </p:sp>
      <p:sp>
        <p:nvSpPr>
          <p:cNvPr id="73" name="Rectangle 7"/>
          <p:cNvSpPr>
            <a:spLocks noChangeArrowheads="1"/>
          </p:cNvSpPr>
          <p:nvPr/>
        </p:nvSpPr>
        <p:spPr bwMode="auto">
          <a:xfrm>
            <a:off x="6300788" y="2743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120</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121</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122</a:t>
            </a:r>
            <a:endParaRPr lang="en-US" altLang="en-US" sz="2800" b="1" dirty="0">
              <a:solidFill>
                <a:srgbClr val="0070C0"/>
              </a:solidFill>
              <a:latin typeface="Arial" charset="0"/>
              <a:cs typeface="Traditional Arabic" pitchFamily="2" charset="-78"/>
            </a:endParaRPr>
          </a:p>
        </p:txBody>
      </p:sp>
      <p:sp>
        <p:nvSpPr>
          <p:cNvPr id="74" name="Rectangle 7"/>
          <p:cNvSpPr>
            <a:spLocks noChangeArrowheads="1"/>
          </p:cNvSpPr>
          <p:nvPr/>
        </p:nvSpPr>
        <p:spPr bwMode="auto">
          <a:xfrm>
            <a:off x="7467600" y="4267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123</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124</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125</a:t>
            </a:r>
            <a:endParaRPr lang="en-US" altLang="en-US" sz="2800" b="1" dirty="0">
              <a:solidFill>
                <a:srgbClr val="0070C0"/>
              </a:solidFill>
              <a:latin typeface="Arial" charset="0"/>
              <a:cs typeface="Traditional Arabic" pitchFamily="2" charset="-78"/>
            </a:endParaRPr>
          </a:p>
        </p:txBody>
      </p:sp>
      <p:sp>
        <p:nvSpPr>
          <p:cNvPr id="75" name="Rectangle 7"/>
          <p:cNvSpPr>
            <a:spLocks noChangeArrowheads="1"/>
          </p:cNvSpPr>
          <p:nvPr/>
        </p:nvSpPr>
        <p:spPr bwMode="auto">
          <a:xfrm>
            <a:off x="6324600" y="4267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126</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127</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128</a:t>
            </a:r>
            <a:endParaRPr lang="en-US" altLang="en-US" sz="2800" b="1" dirty="0">
              <a:solidFill>
                <a:srgbClr val="0070C0"/>
              </a:solidFill>
              <a:latin typeface="Arial" charset="0"/>
              <a:cs typeface="Traditional Arabic" pitchFamily="2" charset="-78"/>
            </a:endParaRPr>
          </a:p>
        </p:txBody>
      </p:sp>
      <p:pic>
        <p:nvPicPr>
          <p:cNvPr id="76" name="Picture 4" descr="C:\Documents and Settings\Mina Youssef Asaad.MINA-7249D1DE92\Desktop\Picture1.png"/>
          <p:cNvPicPr>
            <a:picLocks noChangeAspect="1" noChangeArrowheads="1"/>
          </p:cNvPicPr>
          <p:nvPr/>
        </p:nvPicPr>
        <p:blipFill>
          <a:blip r:embed="rId25"/>
          <a:stretch>
            <a:fillRect/>
          </a:stretch>
        </p:blipFill>
        <p:spPr bwMode="auto">
          <a:xfrm>
            <a:off x="5995996" y="1143000"/>
            <a:ext cx="2462194" cy="1590675"/>
          </a:xfrm>
          <a:prstGeom prst="rect">
            <a:avLst/>
          </a:prstGeom>
          <a:noFill/>
        </p:spPr>
      </p:pic>
      <p:sp>
        <p:nvSpPr>
          <p:cNvPr id="77" name="Oval 4">
            <a:hlinkClick r:id="rId26" action="ppaction://hlinksldjump"/>
          </p:cNvPr>
          <p:cNvSpPr>
            <a:spLocks noChangeArrowheads="1"/>
          </p:cNvSpPr>
          <p:nvPr/>
        </p:nvSpPr>
        <p:spPr bwMode="auto">
          <a:xfrm>
            <a:off x="8382000" y="1295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8" name="Oval 5">
            <a:hlinkClick r:id="rId27" action="ppaction://hlinksldjump"/>
          </p:cNvPr>
          <p:cNvSpPr>
            <a:spLocks noChangeArrowheads="1"/>
          </p:cNvSpPr>
          <p:nvPr/>
        </p:nvSpPr>
        <p:spPr bwMode="auto">
          <a:xfrm>
            <a:off x="8382000" y="1711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9" name="Oval 6">
            <a:hlinkClick r:id="rId28" action="ppaction://hlinksldjump"/>
          </p:cNvPr>
          <p:cNvSpPr>
            <a:spLocks noChangeArrowheads="1"/>
          </p:cNvSpPr>
          <p:nvPr/>
        </p:nvSpPr>
        <p:spPr bwMode="auto">
          <a:xfrm>
            <a:off x="8382000" y="2133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pic>
        <p:nvPicPr>
          <p:cNvPr id="80" name="Picture 5" descr="C:\Documents and Settings\Mina Youssef Asaad.MINA-7249D1DE92\Desktop\Picture2.png"/>
          <p:cNvPicPr>
            <a:picLocks noChangeAspect="1" noChangeArrowheads="1"/>
          </p:cNvPicPr>
          <p:nvPr/>
        </p:nvPicPr>
        <p:blipFill>
          <a:blip r:embed="rId29"/>
          <a:srcRect l="23759" r="23631"/>
          <a:stretch>
            <a:fillRect/>
          </a:stretch>
        </p:blipFill>
        <p:spPr bwMode="auto">
          <a:xfrm>
            <a:off x="3505200" y="4648200"/>
            <a:ext cx="2362200" cy="1066800"/>
          </a:xfrm>
          <a:prstGeom prst="rect">
            <a:avLst/>
          </a:prstGeom>
          <a:noFill/>
        </p:spPr>
      </p:pic>
      <p:pic>
        <p:nvPicPr>
          <p:cNvPr id="81" name="Picture 6" descr="C:\Documents and Settings\Mina Youssef Asaad.MINA-7249D1DE92\Desktop\Picture3.png"/>
          <p:cNvPicPr>
            <a:picLocks noChangeAspect="1" noChangeArrowheads="1"/>
          </p:cNvPicPr>
          <p:nvPr/>
        </p:nvPicPr>
        <p:blipFill>
          <a:blip r:embed="rId30"/>
          <a:stretch>
            <a:fillRect/>
          </a:stretch>
        </p:blipFill>
        <p:spPr bwMode="auto">
          <a:xfrm>
            <a:off x="-66675" y="2444832"/>
            <a:ext cx="2352675" cy="2584285"/>
          </a:xfrm>
          <a:prstGeom prst="rect">
            <a:avLst/>
          </a:prstGeom>
          <a:noFill/>
        </p:spPr>
      </p:pic>
      <p:pic>
        <p:nvPicPr>
          <p:cNvPr id="82" name="Picture 7" descr="C:\Documents and Settings\Mina Youssef Asaad.MINA-7249D1DE92\Desktop\Picture4.png"/>
          <p:cNvPicPr>
            <a:picLocks noChangeAspect="1" noChangeArrowheads="1"/>
          </p:cNvPicPr>
          <p:nvPr/>
        </p:nvPicPr>
        <p:blipFill>
          <a:blip r:embed="rId31"/>
          <a:srcRect/>
          <a:stretch>
            <a:fillRect/>
          </a:stretch>
        </p:blipFill>
        <p:spPr bwMode="auto">
          <a:xfrm>
            <a:off x="3189287" y="5946775"/>
            <a:ext cx="5192713" cy="835025"/>
          </a:xfrm>
          <a:prstGeom prst="rect">
            <a:avLst/>
          </a:prstGeom>
          <a:noFill/>
        </p:spPr>
      </p:pic>
      <p:pic>
        <p:nvPicPr>
          <p:cNvPr id="83" name="Picture 2" descr="E:\religion 1\photo\Mar Mina Mariot\IMG_6225.JPG"/>
          <p:cNvPicPr>
            <a:picLocks noChangeAspect="1" noChangeArrowheads="1"/>
          </p:cNvPicPr>
          <p:nvPr/>
        </p:nvPicPr>
        <p:blipFill>
          <a:blip r:embed="rId2" cstate="print">
            <a:lum bright="20000" contrast="40000"/>
          </a:blip>
          <a:srcRect l="27642" t="51049" r="20678" b="38461"/>
          <a:stretch>
            <a:fillRect/>
          </a:stretch>
        </p:blipFill>
        <p:spPr bwMode="auto">
          <a:xfrm>
            <a:off x="0" y="6019800"/>
            <a:ext cx="2286000"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السابع عشر</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دفعتُ لأسقطَ والرب عضدني. قوتي وتسبحتي هو الرب وقد صار لي خلاصا</a:t>
            </a:r>
            <a:r>
              <a:rPr lang="ar-EG" sz="3200" b="1" dirty="0">
                <a:cs typeface="Traditional Arabic" pitchFamily="2" charset="-78"/>
              </a:rPr>
              <a:t>ً</a:t>
            </a:r>
            <a:r>
              <a:rPr lang="ar-SA" sz="3200" b="1" dirty="0">
                <a:cs typeface="Traditional Arabic" pitchFamily="2" charset="-78"/>
              </a:rPr>
              <a:t>. صوت التهليل والخلاص في مساكن الأبرار. يمين الرب صنعت قوة، يمين الرب رفعتني، يمين الرب صنعت قوة. فلن أموتَ بعدُ، بل أحيا وأحدث بأعمال الرب. تأديبا</a:t>
            </a:r>
            <a:r>
              <a:rPr lang="ar-EG" sz="3200" b="1" dirty="0">
                <a:cs typeface="Traditional Arabic" pitchFamily="2" charset="-78"/>
              </a:rPr>
              <a:t>ً</a:t>
            </a:r>
            <a:r>
              <a:rPr lang="ar-SA" sz="3200" b="1" dirty="0">
                <a:cs typeface="Traditional Arabic" pitchFamily="2" charset="-78"/>
              </a:rPr>
              <a:t> أدبني الرب وإلى الموت لم يُسْلِمْني. </a:t>
            </a:r>
            <a:endParaRPr lang="en-US" sz="3200" dirty="0">
              <a:cs typeface="Traditional Arabic" pitchFamily="2" charset="-78"/>
            </a:endParaRPr>
          </a:p>
          <a:p>
            <a:pPr algn="justLow" rtl="1"/>
            <a:r>
              <a:rPr lang="ar-SA" sz="3200" b="1" dirty="0">
                <a:cs typeface="Traditional Arabic" pitchFamily="2" charset="-78"/>
              </a:rPr>
              <a:t>افتحوا لي أبواب البر لكي أدخل فيها وأعترفَ للرب. هذا هو باب الرب والصديقون يدخلون فيه. أعترف لك يا رب لأنك استجبت لي وكنت لي مخلصا</a:t>
            </a:r>
            <a:r>
              <a:rPr lang="ar-EG" sz="3200" b="1" dirty="0">
                <a:cs typeface="Traditional Arabic" pitchFamily="2" charset="-78"/>
              </a:rPr>
              <a:t>ً</a:t>
            </a:r>
            <a:r>
              <a:rPr lang="ar-SA" sz="3200" b="1" dirty="0">
                <a:cs typeface="Traditional Arabic" pitchFamily="2" charset="-78"/>
              </a:rPr>
              <a:t>. الحجر الذي رذله البناءون هذا صار رأسا</a:t>
            </a:r>
            <a:r>
              <a:rPr lang="ar-EG" sz="3200" b="1" dirty="0">
                <a:cs typeface="Traditional Arabic" pitchFamily="2" charset="-78"/>
              </a:rPr>
              <a:t>ً</a:t>
            </a:r>
            <a:r>
              <a:rPr lang="ar-SA" sz="3200" b="1" dirty="0">
                <a:cs typeface="Traditional Arabic" pitchFamily="2" charset="-78"/>
              </a:rPr>
              <a:t> للزاوية. من ق</a:t>
            </a:r>
            <a:r>
              <a:rPr lang="ar-EG" sz="3200" b="1" dirty="0">
                <a:cs typeface="Traditional Arabic" pitchFamily="2" charset="-78"/>
              </a:rPr>
              <a:t>ِ</a:t>
            </a:r>
            <a:r>
              <a:rPr lang="ar-SA" sz="3200" b="1" dirty="0">
                <a:cs typeface="Traditional Arabic" pitchFamily="2" charset="-78"/>
              </a:rPr>
              <a:t>ب</a:t>
            </a:r>
            <a:r>
              <a:rPr lang="ar-EG" sz="3200" b="1" dirty="0">
                <a:cs typeface="Traditional Arabic" pitchFamily="2" charset="-78"/>
              </a:rPr>
              <a:t>َ</a:t>
            </a:r>
            <a:r>
              <a:rPr lang="ar-SA" sz="3200" b="1" dirty="0">
                <a:cs typeface="Traditional Arabic" pitchFamily="2" charset="-78"/>
              </a:rPr>
              <a:t>ل</a:t>
            </a:r>
            <a:r>
              <a:rPr lang="ar-EG" sz="3200" b="1" dirty="0">
                <a:cs typeface="Traditional Arabic" pitchFamily="2" charset="-78"/>
              </a:rPr>
              <a:t>ِ</a:t>
            </a:r>
            <a:r>
              <a:rPr lang="ar-SA" sz="3200" b="1" dirty="0">
                <a:cs typeface="Traditional Arabic" pitchFamily="2" charset="-78"/>
              </a:rPr>
              <a:t> الرب كان هذا وهو عجيب في أعيننا. </a:t>
            </a:r>
            <a:endParaRPr lang="en-US" sz="3200" dirty="0">
              <a:cs typeface="Traditional Arabic" pitchFamily="2" charset="-78"/>
            </a:endParaRPr>
          </a:p>
        </p:txBody>
      </p:sp>
      <p:pic>
        <p:nvPicPr>
          <p:cNvPr id="5" name="Picture 2" descr="E:\religion 1\photo\PHOTOS\33.jpg">
            <a:hlinkClick r:id="rId3" action="ppaction://hlinksldjump"/>
          </p:cNvPr>
          <p:cNvPicPr>
            <a:picLocks noChangeAspect="1" noChangeArrowheads="1"/>
          </p:cNvPicPr>
          <p:nvPr/>
        </p:nvPicPr>
        <p:blipFill>
          <a:blip r:embed="rId4">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السابع عشر</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هذا هو اليوم الذي صنعه الرب. فلنبتهج ونفرح فيه. يا رب خلصنا. يا رب سهل طريقنا. مبارك الآتي باسم الرب. باركناكم من بيت الرب. الله الرب</a:t>
            </a:r>
            <a:r>
              <a:rPr lang="ar-EG" sz="3200" b="1" dirty="0">
                <a:cs typeface="Traditional Arabic" pitchFamily="2" charset="-78"/>
              </a:rPr>
              <a:t>ُّ</a:t>
            </a:r>
            <a:r>
              <a:rPr lang="ar-SA" sz="3200" b="1" dirty="0">
                <a:cs typeface="Traditional Arabic" pitchFamily="2" charset="-78"/>
              </a:rPr>
              <a:t> أضاء علينا. رتبوا عيدا</a:t>
            </a:r>
            <a:r>
              <a:rPr lang="ar-EG" sz="3200" b="1" dirty="0">
                <a:cs typeface="Traditional Arabic" pitchFamily="2" charset="-78"/>
              </a:rPr>
              <a:t>ً</a:t>
            </a:r>
            <a:r>
              <a:rPr lang="ar-SA" sz="3200" b="1" dirty="0">
                <a:cs typeface="Traditional Arabic" pitchFamily="2" charset="-78"/>
              </a:rPr>
              <a:t> في الواصلين إلى قرون المذبح. أنت هو إلهي فأشكرك، إلهي أنت فأرفعك. أعترف لك يا رب، لأنك استجبت لي وصرت لي مخلصا</a:t>
            </a:r>
            <a:r>
              <a:rPr lang="ar-EG" sz="3200" b="1" dirty="0">
                <a:cs typeface="Traditional Arabic" pitchFamily="2" charset="-78"/>
              </a:rPr>
              <a:t>ً</a:t>
            </a:r>
            <a:r>
              <a:rPr lang="ar-SA" sz="3200" b="1" dirty="0">
                <a:cs typeface="Traditional Arabic" pitchFamily="2" charset="-78"/>
              </a:rPr>
              <a:t>. اشكروا الرب فإنه صالح وأن إلى الأبد رحمته</a:t>
            </a:r>
            <a:r>
              <a:rPr lang="ar-EG" sz="3200" b="1" dirty="0">
                <a:cs typeface="Traditional Arabic" pitchFamily="2" charset="-78"/>
              </a:rPr>
              <a:t>.</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5259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التاسع عشر</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إليك يا رب صرخت في حزني فاستجبت لي. يا رب نج نفسي من الشفاه الظالمة ومن اللسان الغاش. ماذا ت</a:t>
            </a:r>
            <a:r>
              <a:rPr lang="ar-EG" sz="3200" b="1" dirty="0">
                <a:cs typeface="Traditional Arabic" pitchFamily="2" charset="-78"/>
              </a:rPr>
              <a:t>ُ</a:t>
            </a:r>
            <a:r>
              <a:rPr lang="ar-SA" sz="3200" b="1" dirty="0">
                <a:cs typeface="Traditional Arabic" pitchFamily="2" charset="-78"/>
              </a:rPr>
              <a:t>عطى وماذا تزاد </a:t>
            </a:r>
            <a:r>
              <a:rPr lang="ar-EG" sz="3200" b="1" dirty="0">
                <a:cs typeface="Traditional Arabic" pitchFamily="2" charset="-78"/>
              </a:rPr>
              <a:t>بإزاء</a:t>
            </a:r>
            <a:r>
              <a:rPr lang="ar-SA" sz="3200" b="1" dirty="0">
                <a:cs typeface="Traditional Arabic" pitchFamily="2" charset="-78"/>
              </a:rPr>
              <a:t> اللسان الغاش</a:t>
            </a:r>
            <a:r>
              <a:rPr lang="ar-EG" sz="3200" b="1" dirty="0">
                <a:cs typeface="Traditional Arabic" pitchFamily="2" charset="-78"/>
              </a:rPr>
              <a:t>؟</a:t>
            </a:r>
            <a:r>
              <a:rPr lang="ar-SA" sz="3200" b="1" dirty="0">
                <a:cs typeface="Traditional Arabic" pitchFamily="2" charset="-78"/>
              </a:rPr>
              <a:t> سهام الأقوياء مرهفة مع جمر البرية. ويل لي فإن غربتي قد طالت عليّ</a:t>
            </a:r>
            <a:r>
              <a:rPr lang="ar-EG" sz="3200" b="1" dirty="0">
                <a:cs typeface="Traditional Arabic" pitchFamily="2" charset="-78"/>
              </a:rPr>
              <a:t>َ</a:t>
            </a:r>
            <a:r>
              <a:rPr lang="ar-SA" sz="3200" b="1" dirty="0">
                <a:cs typeface="Traditional Arabic" pitchFamily="2" charset="-78"/>
              </a:rPr>
              <a:t>، وسكنت في مساكن قيدار. طويلا</a:t>
            </a:r>
            <a:r>
              <a:rPr lang="ar-EG" sz="3200" b="1" dirty="0">
                <a:cs typeface="Traditional Arabic" pitchFamily="2" charset="-78"/>
              </a:rPr>
              <a:t>ً</a:t>
            </a:r>
            <a:r>
              <a:rPr lang="ar-SA" sz="3200" b="1" dirty="0">
                <a:cs typeface="Traditional Arabic" pitchFamily="2" charset="-78"/>
              </a:rPr>
              <a:t> سكنتْ نفسي في الغربة، ومع مبغضي السلام كنت صاحب سلام، وحين كنت أكلمهم كانوا يقاتلونني باطلا</a:t>
            </a:r>
            <a:r>
              <a:rPr lang="ar-EG"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5259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رفعت عيني إلى الجبال، من حيث يأتي عوني. معونتي من عند الرب الذي صنع السماء والأرض. لا ي</a:t>
            </a:r>
            <a:r>
              <a:rPr lang="ar-EG" sz="3200" b="1" dirty="0">
                <a:cs typeface="Traditional Arabic" pitchFamily="2" charset="-78"/>
              </a:rPr>
              <a:t>ُ</a:t>
            </a:r>
            <a:r>
              <a:rPr lang="ar-SA" sz="3200" b="1" dirty="0">
                <a:cs typeface="Traditional Arabic" pitchFamily="2" charset="-78"/>
              </a:rPr>
              <a:t>س</a:t>
            </a:r>
            <a:r>
              <a:rPr lang="ar-EG" sz="3200" b="1" dirty="0">
                <a:cs typeface="Traditional Arabic" pitchFamily="2" charset="-78"/>
              </a:rPr>
              <a:t>َ</a:t>
            </a:r>
            <a:r>
              <a:rPr lang="ar-SA" sz="3200" b="1" dirty="0">
                <a:cs typeface="Traditional Arabic" pitchFamily="2" charset="-78"/>
              </a:rPr>
              <a:t>ل</a:t>
            </a:r>
            <a:r>
              <a:rPr lang="ar-EG" sz="3200" b="1" dirty="0">
                <a:cs typeface="Traditional Arabic" pitchFamily="2" charset="-78"/>
              </a:rPr>
              <a:t>ِّ</a:t>
            </a:r>
            <a:r>
              <a:rPr lang="ar-SA" sz="3200" b="1" dirty="0">
                <a:cs typeface="Traditional Arabic" pitchFamily="2" charset="-78"/>
              </a:rPr>
              <a:t>م رجلك للزلل، فما ينعس حافظك. هوذا لا ينعس ولا ينام حارس إسرائيل. الرب يحفظك. الرب يظلل على يدك اليمنى، فلا تحرقك الشمس بالنهار ولا القمر بالليل. الرب يحفظك من كل سوء. الرب يحفظ نفسك. الرب يحفظ دخولك وخروجك، من الآن والي ال</a:t>
            </a:r>
            <a:r>
              <a:rPr lang="ar-EG" sz="3200" b="1" dirty="0">
                <a:cs typeface="Traditional Arabic" pitchFamily="2" charset="-78"/>
              </a:rPr>
              <a:t>دَّهرِ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6783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الحادي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فرحت بالقائلين لي إلى بيت الرب نذهب. وقفت أرجلنا في ديار أورشليم، أورشليم المبنية مثل مدينة متصلة بعضها ببعض. لأن هناك صعدت القبائل، قبائل الرب، شهادة لإسرائيل، يعترفون لاسم الرب. هناك ن</a:t>
            </a:r>
            <a:r>
              <a:rPr lang="ar-EG" sz="3200" b="1" dirty="0">
                <a:cs typeface="Traditional Arabic" pitchFamily="2" charset="-78"/>
              </a:rPr>
              <a:t>ُ</a:t>
            </a:r>
            <a:r>
              <a:rPr lang="ar-SA" sz="3200" b="1" dirty="0">
                <a:cs typeface="Traditional Arabic" pitchFamily="2" charset="-78"/>
              </a:rPr>
              <a:t>ص</a:t>
            </a:r>
            <a:r>
              <a:rPr lang="ar-EG" sz="3200" b="1" dirty="0">
                <a:cs typeface="Traditional Arabic" pitchFamily="2" charset="-78"/>
              </a:rPr>
              <a:t>ِ</a:t>
            </a:r>
            <a:r>
              <a:rPr lang="ar-SA" sz="3200" b="1" dirty="0">
                <a:cs typeface="Traditional Arabic" pitchFamily="2" charset="-78"/>
              </a:rPr>
              <a:t>ب</a:t>
            </a:r>
            <a:r>
              <a:rPr lang="ar-EG" sz="3200" b="1" dirty="0">
                <a:cs typeface="Traditional Arabic" pitchFamily="2" charset="-78"/>
              </a:rPr>
              <a:t>َ</a:t>
            </a:r>
            <a:r>
              <a:rPr lang="ar-SA" sz="3200" b="1" dirty="0">
                <a:cs typeface="Traditional Arabic" pitchFamily="2" charset="-78"/>
              </a:rPr>
              <a:t>ت</a:t>
            </a:r>
            <a:r>
              <a:rPr lang="ar-EG" sz="3200" b="1" dirty="0">
                <a:cs typeface="Traditional Arabic" pitchFamily="2" charset="-78"/>
              </a:rPr>
              <a:t>ْ</a:t>
            </a:r>
            <a:r>
              <a:rPr lang="ar-SA" sz="3200" b="1" dirty="0">
                <a:cs typeface="Traditional Arabic" pitchFamily="2" charset="-78"/>
              </a:rPr>
              <a:t> كراسي للقضاء كراسي بيت داود.</a:t>
            </a:r>
            <a:endParaRPr lang="en-US" sz="3200" dirty="0">
              <a:cs typeface="Traditional Arabic" pitchFamily="2" charset="-78"/>
            </a:endParaRPr>
          </a:p>
          <a:p>
            <a:pPr algn="justLow" rtl="1"/>
            <a:r>
              <a:rPr lang="ar-SA" sz="3200" b="1" dirty="0">
                <a:cs typeface="Traditional Arabic" pitchFamily="2" charset="-78"/>
              </a:rPr>
              <a:t>اسأ</a:t>
            </a:r>
            <a:r>
              <a:rPr lang="ar-EG" sz="3200" b="1" dirty="0">
                <a:cs typeface="Traditional Arabic" pitchFamily="2" charset="-78"/>
              </a:rPr>
              <a:t>لي عن آل سلامتك يا أ</a:t>
            </a:r>
            <a:r>
              <a:rPr lang="ar-SA" sz="3200" b="1" dirty="0">
                <a:cs typeface="Traditional Arabic" pitchFamily="2" charset="-78"/>
              </a:rPr>
              <a:t>ورشليم والخصبَ لمحبيك</a:t>
            </a:r>
            <a:r>
              <a:rPr lang="ar-EG" sz="3200" b="1" dirty="0">
                <a:cs typeface="Traditional Arabic" pitchFamily="2" charset="-78"/>
              </a:rPr>
              <a:t>ِ</a:t>
            </a:r>
            <a:r>
              <a:rPr lang="ar-SA" sz="3200" b="1" dirty="0">
                <a:cs typeface="Traditional Arabic" pitchFamily="2" charset="-78"/>
              </a:rPr>
              <a:t>. ليكن السلام في حصنك والخصب في أبراجك الرصينة. من أجل اخوتي وأقربائي تكلمت من أجلك بالسلام، ومن أجل بيت الرب إلهنا التمست لك الخيرات</a:t>
            </a:r>
            <a:r>
              <a:rPr lang="ar-EG"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53641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الثاني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إليك رفعت عينيّ</a:t>
            </a:r>
            <a:r>
              <a:rPr lang="ar-EG" sz="3200" b="1" dirty="0">
                <a:cs typeface="Traditional Arabic" pitchFamily="2" charset="-78"/>
              </a:rPr>
              <a:t>َ</a:t>
            </a:r>
            <a:r>
              <a:rPr lang="ar-SA" sz="3200" b="1" dirty="0">
                <a:cs typeface="Traditional Arabic" pitchFamily="2" charset="-78"/>
              </a:rPr>
              <a:t> يا ساكن السماء. فها هما مثل عيون العبيد إلى أيدي مواليهم، ومثل عيني الأمة إلى يدي سيدتها. كذلك أعيننا نحو الرب إلهنا حتى يتراءف علينا. ارحمنا يا رب ارحمنا، فإننا كثيرا</a:t>
            </a:r>
            <a:r>
              <a:rPr lang="ar-EG" sz="3200" b="1" dirty="0">
                <a:cs typeface="Traditional Arabic" pitchFamily="2" charset="-78"/>
              </a:rPr>
              <a:t>ً</a:t>
            </a:r>
            <a:r>
              <a:rPr lang="ar-SA" sz="3200" b="1" dirty="0">
                <a:cs typeface="Traditional Arabic" pitchFamily="2" charset="-78"/>
              </a:rPr>
              <a:t> ما امتلأنا هوانا</a:t>
            </a:r>
            <a:r>
              <a:rPr lang="ar-EG" sz="3200" b="1" dirty="0">
                <a:cs typeface="Traditional Arabic" pitchFamily="2" charset="-78"/>
              </a:rPr>
              <a:t>ً</a:t>
            </a:r>
            <a:r>
              <a:rPr lang="ar-SA" sz="3200" b="1" dirty="0">
                <a:cs typeface="Traditional Arabic" pitchFamily="2" charset="-78"/>
              </a:rPr>
              <a:t>، وكثيرا</a:t>
            </a:r>
            <a:r>
              <a:rPr lang="ar-EG" sz="3200" b="1" dirty="0">
                <a:cs typeface="Traditional Arabic" pitchFamily="2" charset="-78"/>
              </a:rPr>
              <a:t>ً</a:t>
            </a:r>
            <a:r>
              <a:rPr lang="ar-SA" sz="3200" b="1" dirty="0">
                <a:cs typeface="Traditional Arabic" pitchFamily="2" charset="-78"/>
              </a:rPr>
              <a:t> ما امتلأت نفوسنا العار اردده على المخصبين والهوان على المتعظمين</a:t>
            </a:r>
            <a:r>
              <a:rPr lang="ar-EG"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038600"/>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الثالث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لولا أن الربَّ كان معنا </a:t>
            </a:r>
            <a:r>
              <a:rPr lang="ar-EG" sz="3200" b="1" dirty="0">
                <a:cs typeface="Traditional Arabic" pitchFamily="2" charset="-78"/>
              </a:rPr>
              <a:t>،</a:t>
            </a:r>
            <a:r>
              <a:rPr lang="ar-SA" sz="3200" b="1" dirty="0">
                <a:cs typeface="Traditional Arabic" pitchFamily="2" charset="-78"/>
              </a:rPr>
              <a:t> ليقل إسرائيل </a:t>
            </a:r>
            <a:r>
              <a:rPr lang="ar-EG" sz="3200" b="1" dirty="0">
                <a:cs typeface="Traditional Arabic" pitchFamily="2" charset="-78"/>
              </a:rPr>
              <a:t>:</a:t>
            </a:r>
            <a:r>
              <a:rPr lang="ar-SA" sz="3200" b="1" dirty="0">
                <a:cs typeface="Traditional Arabic" pitchFamily="2" charset="-78"/>
              </a:rPr>
              <a:t> لولا أن الرب كان معنا عندما قام الناس علينا، لابتلعونا ونحن أحياء، عند سخط غضبهم علينا. إذا لغرقنا في الماء وعبرت نفوسنا السيل، </a:t>
            </a:r>
            <a:r>
              <a:rPr lang="ar-EG" sz="3200" b="1" dirty="0">
                <a:cs typeface="Traditional Arabic" pitchFamily="2" charset="-78"/>
              </a:rPr>
              <a:t>أترى</a:t>
            </a:r>
            <a:r>
              <a:rPr lang="ar-SA" sz="3200" b="1" dirty="0">
                <a:cs typeface="Traditional Arabic" pitchFamily="2" charset="-78"/>
              </a:rPr>
              <a:t> جازت نفوسنا الماء الذي لا نهاية له. مبارك الرب الذي لم ي</a:t>
            </a:r>
            <a:r>
              <a:rPr lang="ar-EG" sz="3200" b="1" dirty="0">
                <a:cs typeface="Traditional Arabic" pitchFamily="2" charset="-78"/>
              </a:rPr>
              <a:t>ُ</a:t>
            </a:r>
            <a:r>
              <a:rPr lang="ar-SA" sz="3200" b="1" dirty="0">
                <a:cs typeface="Traditional Arabic" pitchFamily="2" charset="-78"/>
              </a:rPr>
              <a:t>سلمنا فريسة لأسنانهم. نجت أنفسنا مثل العصفور من فخ الصيادين، الفخ انكسر ونحن نجونا، عوننا باسم الرب الذي صنع السماء والأرض</a:t>
            </a:r>
            <a:r>
              <a:rPr lang="ar-EG"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7545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الرابع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المتوكلون على الرب مثل جبل صهيون لا ي</a:t>
            </a:r>
            <a:r>
              <a:rPr lang="ar-EG" sz="3200" b="1" dirty="0">
                <a:cs typeface="Traditional Arabic" pitchFamily="2" charset="-78"/>
              </a:rPr>
              <a:t>زول</a:t>
            </a:r>
            <a:r>
              <a:rPr lang="ar-SA" sz="3200" b="1" dirty="0">
                <a:cs typeface="Traditional Arabic" pitchFamily="2" charset="-78"/>
              </a:rPr>
              <a:t> إلى الأبد، الساكن </a:t>
            </a:r>
            <a:r>
              <a:rPr lang="ar-EG" sz="3200" b="1" dirty="0">
                <a:cs typeface="Traditional Arabic" pitchFamily="2" charset="-78"/>
              </a:rPr>
              <a:t>ب</a:t>
            </a:r>
            <a:r>
              <a:rPr lang="ar-SA" sz="3200" b="1" dirty="0">
                <a:cs typeface="Traditional Arabic" pitchFamily="2" charset="-78"/>
              </a:rPr>
              <a:t>أورشليم. الجبال حولها، والرب حول شعبه من الآن والى الأبد. الرب لا يترك عصا الخطاة تستقر على نصيب الصديقين، لكي لا يمد الصديقون أيديهم إلى الإثم. </a:t>
            </a:r>
            <a:endParaRPr lang="en-US" sz="3200" dirty="0">
              <a:cs typeface="Traditional Arabic" pitchFamily="2" charset="-78"/>
            </a:endParaRPr>
          </a:p>
          <a:p>
            <a:pPr algn="justLow" rtl="1"/>
            <a:r>
              <a:rPr lang="ar-SA" sz="3200" b="1" dirty="0">
                <a:cs typeface="Traditional Arabic" pitchFamily="2" charset="-78"/>
              </a:rPr>
              <a:t>أحسن يا رب إلى الصالحين و</a:t>
            </a:r>
            <a:r>
              <a:rPr lang="ar-EG" sz="3200" b="1" dirty="0">
                <a:cs typeface="Traditional Arabic" pitchFamily="2" charset="-78"/>
              </a:rPr>
              <a:t>إ</a:t>
            </a:r>
            <a:r>
              <a:rPr lang="ar-SA" sz="3200" b="1" dirty="0">
                <a:cs typeface="Traditional Arabic" pitchFamily="2" charset="-78"/>
              </a:rPr>
              <a:t>لى المستقيمي القلوب. أما الذين يميلون إلى العثرات ينزعهم الرب مع فعلة الإثم. والسلام على إسرائيل</a:t>
            </a:r>
            <a:r>
              <a:rPr lang="ar-EG"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9831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الخامس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إذا ما رد الرب سبي صهيون صرنا </a:t>
            </a:r>
            <a:r>
              <a:rPr lang="ar-EG" sz="3200" b="1" dirty="0">
                <a:cs typeface="Traditional Arabic" pitchFamily="2" charset="-78"/>
              </a:rPr>
              <a:t>مثل المتعزيين</a:t>
            </a:r>
            <a:r>
              <a:rPr lang="ar-SA" sz="3200" b="1" dirty="0">
                <a:cs typeface="Traditional Arabic" pitchFamily="2" charset="-78"/>
              </a:rPr>
              <a:t>. حينئذ امتلأ فمنا فرحا</a:t>
            </a:r>
            <a:r>
              <a:rPr lang="ar-EG" sz="3200" b="1" dirty="0">
                <a:cs typeface="Traditional Arabic" pitchFamily="2" charset="-78"/>
              </a:rPr>
              <a:t>ً</a:t>
            </a:r>
            <a:r>
              <a:rPr lang="ar-SA" sz="3200" b="1" dirty="0">
                <a:cs typeface="Traditional Arabic" pitchFamily="2" charset="-78"/>
              </a:rPr>
              <a:t> ولساننا تهليلا</a:t>
            </a:r>
            <a:r>
              <a:rPr lang="ar-EG" sz="3200" b="1" dirty="0">
                <a:cs typeface="Traditional Arabic" pitchFamily="2" charset="-78"/>
              </a:rPr>
              <a:t>ً</a:t>
            </a:r>
            <a:r>
              <a:rPr lang="ar-SA" sz="3200" b="1" dirty="0">
                <a:cs typeface="Traditional Arabic" pitchFamily="2" charset="-78"/>
              </a:rPr>
              <a:t>. حينئذ ي</a:t>
            </a:r>
            <a:r>
              <a:rPr lang="ar-EG" sz="3200" b="1" dirty="0">
                <a:cs typeface="Traditional Arabic" pitchFamily="2" charset="-78"/>
              </a:rPr>
              <a:t>ُ</a:t>
            </a:r>
            <a:r>
              <a:rPr lang="ar-SA" sz="3200" b="1" dirty="0">
                <a:cs typeface="Traditional Arabic" pitchFamily="2" charset="-78"/>
              </a:rPr>
              <a:t>قال في الأمم إن الرب قد ع</a:t>
            </a:r>
            <a:r>
              <a:rPr lang="ar-EG" sz="3200" b="1" dirty="0">
                <a:cs typeface="Traditional Arabic" pitchFamily="2" charset="-78"/>
              </a:rPr>
              <a:t>َ</a:t>
            </a:r>
            <a:r>
              <a:rPr lang="ar-SA" sz="3200" b="1" dirty="0">
                <a:cs typeface="Traditional Arabic" pitchFamily="2" charset="-78"/>
              </a:rPr>
              <a:t>ظ</a:t>
            </a:r>
            <a:r>
              <a:rPr lang="ar-EG" sz="3200" b="1" dirty="0">
                <a:cs typeface="Traditional Arabic" pitchFamily="2" charset="-78"/>
              </a:rPr>
              <a:t>َّ</a:t>
            </a:r>
            <a:r>
              <a:rPr lang="ar-SA" sz="3200" b="1" dirty="0">
                <a:cs typeface="Traditional Arabic" pitchFamily="2" charset="-78"/>
              </a:rPr>
              <a:t>م</a:t>
            </a:r>
            <a:r>
              <a:rPr lang="ar-EG" sz="3200" b="1" dirty="0">
                <a:cs typeface="Traditional Arabic" pitchFamily="2" charset="-78"/>
              </a:rPr>
              <a:t>َ</a:t>
            </a:r>
            <a:r>
              <a:rPr lang="ar-SA" sz="3200" b="1" dirty="0">
                <a:cs typeface="Traditional Arabic" pitchFamily="2" charset="-78"/>
              </a:rPr>
              <a:t> الصنيع معهم. ع</a:t>
            </a:r>
            <a:r>
              <a:rPr lang="ar-EG" sz="3200" b="1" dirty="0">
                <a:cs typeface="Traditional Arabic" pitchFamily="2" charset="-78"/>
              </a:rPr>
              <a:t>َ</a:t>
            </a:r>
            <a:r>
              <a:rPr lang="ar-SA" sz="3200" b="1" dirty="0">
                <a:cs typeface="Traditional Arabic" pitchFamily="2" charset="-78"/>
              </a:rPr>
              <a:t>ظ</a:t>
            </a:r>
            <a:r>
              <a:rPr lang="ar-EG" sz="3200" b="1" dirty="0">
                <a:cs typeface="Traditional Arabic" pitchFamily="2" charset="-78"/>
              </a:rPr>
              <a:t>َّ</a:t>
            </a:r>
            <a:r>
              <a:rPr lang="ar-SA" sz="3200" b="1" dirty="0">
                <a:cs typeface="Traditional Arabic" pitchFamily="2" charset="-78"/>
              </a:rPr>
              <a:t>م</a:t>
            </a:r>
            <a:r>
              <a:rPr lang="ar-EG" sz="3200" b="1" dirty="0">
                <a:cs typeface="Traditional Arabic" pitchFamily="2" charset="-78"/>
              </a:rPr>
              <a:t>َ</a:t>
            </a:r>
            <a:r>
              <a:rPr lang="ar-SA" sz="3200" b="1" dirty="0">
                <a:cs typeface="Traditional Arabic" pitchFamily="2" charset="-78"/>
              </a:rPr>
              <a:t> الرب الصنيع معنا فصرنا فرحين. اردد يا رب سبينا مثل السيول في الجنوب. الذين يزرعون بالدموع يحصدون بالابتهاج. سيرا</a:t>
            </a:r>
            <a:r>
              <a:rPr lang="ar-EG" sz="3200" b="1" dirty="0">
                <a:cs typeface="Traditional Arabic" pitchFamily="2" charset="-78"/>
              </a:rPr>
              <a:t>ً</a:t>
            </a:r>
            <a:r>
              <a:rPr lang="ar-SA" sz="3200" b="1" dirty="0">
                <a:cs typeface="Traditional Arabic" pitchFamily="2" charset="-78"/>
              </a:rPr>
              <a:t> كانوا يسيرون وهم باكون حاملين بذارهم، ويعودون بالفرح حاملين أغمارهم</a:t>
            </a:r>
            <a:r>
              <a:rPr lang="ar-EG"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572000"/>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السادس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إن لم يبن الرب البيتَ فباطلا</a:t>
            </a:r>
            <a:r>
              <a:rPr lang="ar-EG" sz="3200" b="1" dirty="0">
                <a:cs typeface="Traditional Arabic" pitchFamily="2" charset="-78"/>
              </a:rPr>
              <a:t>ً</a:t>
            </a:r>
            <a:r>
              <a:rPr lang="ar-SA" sz="3200" b="1" dirty="0">
                <a:cs typeface="Traditional Arabic" pitchFamily="2" charset="-78"/>
              </a:rPr>
              <a:t> تعب البناءون، وإن لم يحرس الرب المدينة فباطلا</a:t>
            </a:r>
            <a:r>
              <a:rPr lang="ar-EG" sz="3200" b="1" dirty="0">
                <a:cs typeface="Traditional Arabic" pitchFamily="2" charset="-78"/>
              </a:rPr>
              <a:t>ً</a:t>
            </a:r>
            <a:r>
              <a:rPr lang="ar-SA" sz="3200" b="1" dirty="0">
                <a:cs typeface="Traditional Arabic" pitchFamily="2" charset="-78"/>
              </a:rPr>
              <a:t> سهر الحراس. باطل هو لكم التبكير. انهضوا من بعد جلوسكم يا آكلي الخبز بالهموم، فإنه يمنح أحباءه نوما</a:t>
            </a:r>
            <a:r>
              <a:rPr lang="ar-EG" sz="3200" b="1" dirty="0">
                <a:cs typeface="Traditional Arabic" pitchFamily="2" charset="-78"/>
              </a:rPr>
              <a:t>ً</a:t>
            </a:r>
            <a:r>
              <a:rPr lang="ar-SA" sz="3200" b="1" dirty="0">
                <a:cs typeface="Traditional Arabic" pitchFamily="2" charset="-78"/>
              </a:rPr>
              <a:t>.</a:t>
            </a:r>
            <a:endParaRPr lang="en-US" sz="3200" dirty="0">
              <a:cs typeface="Traditional Arabic" pitchFamily="2" charset="-78"/>
            </a:endParaRPr>
          </a:p>
          <a:p>
            <a:pPr algn="justLow" rtl="1"/>
            <a:r>
              <a:rPr lang="ar-SA" sz="3200" b="1" dirty="0">
                <a:cs typeface="Traditional Arabic" pitchFamily="2" charset="-78"/>
              </a:rPr>
              <a:t>البنون ميراث من الرب أجرة ثمرة البطن. كالسهام بيد القوي كذلك أبناء المتيقظين. مغبوط هو الرجل الذي يملا جعبته منهم. حينئذ</a:t>
            </a:r>
            <a:r>
              <a:rPr lang="ar-EG" sz="3200" b="1" dirty="0">
                <a:cs typeface="Traditional Arabic" pitchFamily="2" charset="-78"/>
              </a:rPr>
              <a:t>ٍ</a:t>
            </a:r>
            <a:r>
              <a:rPr lang="ar-SA" sz="3200" b="1" dirty="0">
                <a:cs typeface="Traditional Arabic" pitchFamily="2" charset="-78"/>
              </a:rPr>
              <a:t> لا يخزون إذا كلموا أعداءهم في الأبواب</a:t>
            </a:r>
            <a:r>
              <a:rPr lang="ar-EG"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7545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38200" y="1905000"/>
            <a:ext cx="7620000" cy="49530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400" b="1" i="0" u="none" strike="noStrike" kern="1200" cap="none" spc="0" normalizeH="0" baseline="0" noProof="0" dirty="0">
                <a:ln>
                  <a:noFill/>
                </a:ln>
                <a:solidFill>
                  <a:schemeClr val="tx1"/>
                </a:solidFill>
                <a:effectLst/>
                <a:uLnTx/>
                <a:uFillTx/>
                <a:latin typeface="Traditional Arabic" pitchFamily="2" charset="-78"/>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بِاسم الآب و الابن و الروح القدس</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الإله الواحد</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آمين.</a:t>
            </a:r>
            <a:endParaRPr kumimoji="0" lang="en-US"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يارب ارحم. يارب ارحم. يارب بارك. آمين. </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المجد للآب والابن والروح القدس الآن وكل أوان والى دهر</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الدهور.. آمين.</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الل</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ه</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م</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اجعلنا م</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ستحق</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ين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أ</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ن نقول ب</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ش</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كر</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أبانا الذى فى السموات. ليتقدس إسمك. ليأت ملكوتك لتكن مشيئتك. كما فى السماء، كذلك على الأرض. خبزنا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الذى للغد</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أعطنا اليوم، وأغفر لنا ذنوبنا، كما نغفر نحن ايضا للمذنبين إلينا، ولا تدخلنا فى تجربه. لكن نجنا من الشرير. بالمسيح يسوع ربنا، لأن لك الملك والقوة والمجد الى الأبد. آمين.</a:t>
            </a:r>
            <a:endParaRPr kumimoji="0" lang="en-US" altLang="ar-SA" sz="24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
        <p:nvSpPr>
          <p:cNvPr id="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مقدمة كل ساعة</a:t>
            </a:r>
            <a:endParaRPr lang="en-US" altLang="en-US" b="1" dirty="0">
              <a:cs typeface="Traditional Arabic" pitchFamily="2" charset="-78"/>
            </a:endParaRPr>
          </a:p>
        </p:txBody>
      </p:sp>
      <p:pic>
        <p:nvPicPr>
          <p:cNvPr id="6" name="Picture 3" descr="E:\religion 1\photo\ashkal\حروف و اشكال\EX\Cross\MV0IH48S.JPG"/>
          <p:cNvPicPr>
            <a:picLocks noChangeAspect="1" noChangeArrowheads="1"/>
          </p:cNvPicPr>
          <p:nvPr/>
        </p:nvPicPr>
        <p:blipFill>
          <a:blip r:embed="rId2">
            <a:grayscl/>
            <a:lum bright="-20000" contrast="40000"/>
          </a:blip>
          <a:srcRect/>
          <a:stretch>
            <a:fillRect/>
          </a:stretch>
        </p:blipFill>
        <p:spPr bwMode="auto">
          <a:xfrm>
            <a:off x="4433889" y="1576377"/>
            <a:ext cx="352425" cy="352425"/>
          </a:xfrm>
          <a:prstGeom prst="rect">
            <a:avLst/>
          </a:prstGeom>
          <a:noFill/>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السابع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طوبى لجميع الذين يتقون الرب السالكين في طرقه. تأكل من ثمرة أتعابك تصير مغبوطا</a:t>
            </a:r>
            <a:r>
              <a:rPr lang="ar-EG" sz="3200" b="1" dirty="0">
                <a:cs typeface="Traditional Arabic" pitchFamily="2" charset="-78"/>
              </a:rPr>
              <a:t>ً</a:t>
            </a:r>
            <a:r>
              <a:rPr lang="ar-SA" sz="3200" b="1" dirty="0">
                <a:cs typeface="Traditional Arabic" pitchFamily="2" charset="-78"/>
              </a:rPr>
              <a:t> ويكون لك الخير. امرأتك تصير مثلَ كرمة مخصبة في جوانب بيتك. بنوك مثل غروس الزيتون الجدد حول مائدتك. هكذا يُبارَك الإنسان المتقي الربَّ. يباركك الرب من صهيون، وتبصر خيرات أورشليم جميع أيام حياتك، وترى بني بنيك، والسلام على إسرائيل</a:t>
            </a:r>
            <a:r>
              <a:rPr lang="ar-EG" sz="3200" b="1" dirty="0">
                <a:cs typeface="Traditional Arabic" pitchFamily="2" charset="-78"/>
              </a:rPr>
              <a:t> </a:t>
            </a:r>
            <a:r>
              <a:rPr lang="ar-SA"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7545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الثامن و العشرون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مرارا</a:t>
            </a:r>
            <a:r>
              <a:rPr lang="ar-EG" sz="3200" b="1" dirty="0">
                <a:cs typeface="Traditional Arabic" pitchFamily="2" charset="-78"/>
              </a:rPr>
              <a:t>ً</a:t>
            </a:r>
            <a:r>
              <a:rPr lang="ar-SA" sz="3200" b="1" dirty="0">
                <a:cs typeface="Traditional Arabic" pitchFamily="2" charset="-78"/>
              </a:rPr>
              <a:t> كثيرة حاربوني منذ صباي </a:t>
            </a:r>
            <a:r>
              <a:rPr lang="ar-EG" sz="3200" b="1" dirty="0">
                <a:cs typeface="Traditional Arabic" pitchFamily="2" charset="-78"/>
              </a:rPr>
              <a:t>.</a:t>
            </a:r>
            <a:r>
              <a:rPr lang="ar-SA" sz="3200" b="1" dirty="0">
                <a:cs typeface="Traditional Arabic" pitchFamily="2" charset="-78"/>
              </a:rPr>
              <a:t> ليقل إسرائيل مرارا</a:t>
            </a:r>
            <a:r>
              <a:rPr lang="ar-EG" sz="3200" b="1" dirty="0">
                <a:cs typeface="Traditional Arabic" pitchFamily="2" charset="-78"/>
              </a:rPr>
              <a:t>ً</a:t>
            </a:r>
            <a:r>
              <a:rPr lang="ar-SA" sz="3200" b="1" dirty="0">
                <a:cs typeface="Traditional Arabic" pitchFamily="2" charset="-78"/>
              </a:rPr>
              <a:t> كثيرة قاتلوني منذ شبابي، وإنهم لم يقدروا علي</a:t>
            </a:r>
            <a:r>
              <a:rPr lang="ar-EG" sz="3200" b="1" dirty="0">
                <a:cs typeface="Traditional Arabic" pitchFamily="2" charset="-78"/>
              </a:rPr>
              <a:t>َّ</a:t>
            </a:r>
            <a:r>
              <a:rPr lang="ar-SA" sz="3200" b="1" dirty="0">
                <a:cs typeface="Traditional Arabic" pitchFamily="2" charset="-78"/>
              </a:rPr>
              <a:t>. على ظهري جلدني الخطاة وأطالوا إثمهم. الرب صدّ</a:t>
            </a:r>
            <a:r>
              <a:rPr lang="ar-EG" sz="3200" b="1" dirty="0">
                <a:cs typeface="Traditional Arabic" pitchFamily="2" charset="-78"/>
              </a:rPr>
              <a:t>ِ</a:t>
            </a:r>
            <a:r>
              <a:rPr lang="ar-SA" sz="3200" b="1" dirty="0">
                <a:cs typeface="Traditional Arabic" pitchFamily="2" charset="-78"/>
              </a:rPr>
              <a:t>يق هو، يقطع أعناق الخطاة. فليخز وليرتد إلى الوراء كل الذين يبغضون صهيون، وليكونوا مثل عشب السطوح الذي ييبَس قبل أن ي</a:t>
            </a:r>
            <a:r>
              <a:rPr lang="ar-EG" sz="3200" b="1" dirty="0">
                <a:cs typeface="Traditional Arabic" pitchFamily="2" charset="-78"/>
              </a:rPr>
              <a:t>ُ</a:t>
            </a:r>
            <a:r>
              <a:rPr lang="ar-SA" sz="3200" b="1" dirty="0">
                <a:cs typeface="Traditional Arabic" pitchFamily="2" charset="-78"/>
              </a:rPr>
              <a:t>قطع، الذي لم يملأ الحاصد منه يده، ولا الذي يجمع الغ</a:t>
            </a:r>
            <a:r>
              <a:rPr lang="ar-EG" sz="3200" b="1" dirty="0">
                <a:cs typeface="Traditional Arabic" pitchFamily="2" charset="-78"/>
              </a:rPr>
              <a:t>ُ</a:t>
            </a:r>
            <a:r>
              <a:rPr lang="ar-SA" sz="3200" b="1" dirty="0">
                <a:cs typeface="Traditional Arabic" pitchFamily="2" charset="-78"/>
              </a:rPr>
              <a:t>م</a:t>
            </a:r>
            <a:r>
              <a:rPr lang="ar-EG" sz="3200" b="1" dirty="0">
                <a:cs typeface="Traditional Arabic" pitchFamily="2" charset="-78"/>
              </a:rPr>
              <a:t>ُ</a:t>
            </a:r>
            <a:r>
              <a:rPr lang="ar-SA" sz="3200" b="1" dirty="0">
                <a:cs typeface="Traditional Arabic" pitchFamily="2" charset="-78"/>
              </a:rPr>
              <a:t>ورَ حضنه. ولم يقلْ المجتازون</a:t>
            </a:r>
            <a:r>
              <a:rPr lang="ar-EG" sz="3200" b="1" dirty="0">
                <a:cs typeface="Traditional Arabic" pitchFamily="2" charset="-78"/>
              </a:rPr>
              <a:t>:</a:t>
            </a:r>
            <a:r>
              <a:rPr lang="ar-SA" sz="3200" b="1" dirty="0">
                <a:cs typeface="Traditional Arabic" pitchFamily="2" charset="-78"/>
              </a:rPr>
              <a:t> إن بركة الرب عليكم. باركناكم با</a:t>
            </a:r>
            <a:r>
              <a:rPr lang="ar-EG" sz="3200" b="1" dirty="0">
                <a:cs typeface="Traditional Arabic" pitchFamily="2" charset="-78"/>
              </a:rPr>
              <a:t>ِ</a:t>
            </a:r>
            <a:r>
              <a:rPr lang="ar-SA" sz="3200" b="1" dirty="0">
                <a:cs typeface="Traditional Arabic" pitchFamily="2" charset="-78"/>
              </a:rPr>
              <a:t>س</a:t>
            </a:r>
            <a:r>
              <a:rPr lang="ar-EG" sz="3200" b="1" dirty="0">
                <a:cs typeface="Traditional Arabic" pitchFamily="2" charset="-78"/>
              </a:rPr>
              <a:t>ْ</a:t>
            </a:r>
            <a:r>
              <a:rPr lang="ar-SA" sz="3200" b="1" dirty="0">
                <a:cs typeface="Traditional Arabic" pitchFamily="2" charset="-78"/>
              </a:rPr>
              <a:t>م الر</a:t>
            </a:r>
            <a:r>
              <a:rPr lang="ar-EG" sz="3200" b="1" dirty="0">
                <a:cs typeface="Traditional Arabic" pitchFamily="2" charset="-78"/>
              </a:rPr>
              <a:t>َّ</a:t>
            </a:r>
            <a:r>
              <a:rPr lang="ar-SA" sz="3200" b="1" dirty="0">
                <a:cs typeface="Traditional Arabic" pitchFamily="2" charset="-78"/>
              </a:rPr>
              <a:t>ب</a:t>
            </a:r>
            <a:r>
              <a:rPr lang="ar-EG"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983162"/>
            <a:ext cx="1122362" cy="731838"/>
          </a:xfrm>
          <a:prstGeom prst="rect">
            <a:avLst/>
          </a:prstGeom>
          <a:ln>
            <a:noFill/>
          </a:ln>
          <a:effectLst>
            <a:outerShdw blurRad="292100" dist="139700" dir="2700000" algn="tl" rotWithShape="0">
              <a:srgbClr val="333333">
                <a:alpha val="65000"/>
              </a:srgbClr>
            </a:outerShdw>
          </a:effectLst>
        </p:spPr>
      </p:pic>
      <p:grpSp>
        <p:nvGrpSpPr>
          <p:cNvPr id="9"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6"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مقدمة الإنجيل</a:t>
            </a:r>
            <a:endParaRPr lang="en-US" altLang="en-US" b="1" dirty="0">
              <a:cs typeface="Traditional Arabic" pitchFamily="2" charset="-78"/>
            </a:endParaRPr>
          </a:p>
        </p:txBody>
      </p:sp>
      <p:sp>
        <p:nvSpPr>
          <p:cNvPr id="5" name="Rectangle 3"/>
          <p:cNvSpPr txBox="1">
            <a:spLocks noChangeArrowheads="1"/>
          </p:cNvSpPr>
          <p:nvPr/>
        </p:nvSpPr>
        <p:spPr>
          <a:xfrm>
            <a:off x="304800" y="4800600"/>
            <a:ext cx="8458200" cy="20574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endPar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فصل شريف من بشارة الإنجيل لمعلمنا</a:t>
            </a:r>
            <a:r>
              <a:rPr kumimoji="0" lang="en-US" altLang="en-US" sz="36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لوقا البشير بركاته على جميعنا</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آ</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مين</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lang="ar-EG" altLang="en-US" sz="2900" b="1" dirty="0">
                <a:cs typeface="Traditional Arabic" pitchFamily="2" charset="-78"/>
              </a:rPr>
              <a:t>.</a:t>
            </a:r>
            <a:r>
              <a:rPr kumimoji="0" lang="en-US" altLang="en-US" sz="2400" b="1" i="0" u="none" strike="noStrike" kern="1200" cap="none" spc="0" normalizeH="0" baseline="0" noProof="0" dirty="0">
                <a:ln>
                  <a:noFill/>
                </a:ln>
                <a:solidFill>
                  <a:schemeClr val="tx1"/>
                </a:solidFill>
                <a:effectLst/>
                <a:uLnTx/>
                <a:uFillTx/>
                <a:latin typeface="Times New Roman" pitchFamily="18" charset="0"/>
                <a:ea typeface="+mn-ea"/>
                <a:cs typeface="Traditional Arabic" pitchFamily="2" charset="-78"/>
              </a:rPr>
              <a:t> </a:t>
            </a:r>
            <a:endParaRPr kumimoji="0" lang="en-US" altLang="ar-SA" sz="2400" b="1" i="0" u="none" strike="noStrike" kern="1200" cap="none" spc="0" normalizeH="0" baseline="0" noProof="0" dirty="0">
              <a:ln>
                <a:noFill/>
              </a:ln>
              <a:solidFill>
                <a:schemeClr val="tx1"/>
              </a:solidFill>
              <a:effectLst/>
              <a:uLnTx/>
              <a:uFillTx/>
              <a:latin typeface="Times New Roman" pitchFamily="18" charset="0"/>
              <a:ea typeface="+mn-ea"/>
              <a:cs typeface="Traditional Arabic" pitchFamily="2" charset="-78"/>
            </a:endParaRPr>
          </a:p>
        </p:txBody>
      </p:sp>
      <p:pic>
        <p:nvPicPr>
          <p:cNvPr id="6" name="Picture 6" descr="C:\Documents and Settings\Mina Youssef Asaad\Desktop\Picture2.png"/>
          <p:cNvPicPr>
            <a:picLocks noChangeAspect="1" noChangeArrowheads="1"/>
          </p:cNvPicPr>
          <p:nvPr/>
        </p:nvPicPr>
        <p:blipFill>
          <a:blip r:embed="rId2"/>
          <a:srcRect/>
          <a:stretch>
            <a:fillRect/>
          </a:stretch>
        </p:blipFill>
        <p:spPr bwMode="auto">
          <a:xfrm>
            <a:off x="2919413" y="4824413"/>
            <a:ext cx="3779837" cy="579437"/>
          </a:xfrm>
          <a:prstGeom prst="rect">
            <a:avLst/>
          </a:prstGeom>
          <a:noFill/>
          <a:ln w="9525">
            <a:noFill/>
            <a:miter lim="800000"/>
            <a:headEnd/>
            <a:tailEnd/>
          </a:ln>
        </p:spPr>
      </p:pic>
      <p:pic>
        <p:nvPicPr>
          <p:cNvPr id="1026" name="Picture 2" descr="E:\religion 1\photo\new\19a.jpg"/>
          <p:cNvPicPr>
            <a:picLocks noChangeAspect="1" noChangeArrowheads="1"/>
          </p:cNvPicPr>
          <p:nvPr/>
        </p:nvPicPr>
        <p:blipFill>
          <a:blip r:embed="rId3">
            <a:lum bright="10000" contrast="40000"/>
          </a:blip>
          <a:srcRect/>
          <a:stretch>
            <a:fillRect/>
          </a:stretch>
        </p:blipFill>
        <p:spPr bwMode="auto">
          <a:xfrm>
            <a:off x="2085594" y="1600200"/>
            <a:ext cx="4924806" cy="3505200"/>
          </a:xfrm>
          <a:prstGeom prst="rect">
            <a:avLst/>
          </a:prstGeom>
          <a:noFill/>
          <a:effectLst>
            <a:softEdge rad="635000"/>
          </a:effectLst>
        </p:spPr>
      </p:pic>
      <p:pic>
        <p:nvPicPr>
          <p:cNvPr id="7" name="Picture 2" descr="E:\religion 1\photo\PHOTOS\33.jpg">
            <a:hlinkClick r:id="rId4" action="ppaction://hlinksldjump"/>
          </p:cNvPr>
          <p:cNvPicPr>
            <a:picLocks noChangeAspect="1" noChangeArrowheads="1"/>
          </p:cNvPicPr>
          <p:nvPr/>
        </p:nvPicPr>
        <p:blipFill>
          <a:blip r:embed="rId5">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من </a:t>
            </a:r>
            <a:r>
              <a:rPr lang="ar-EG" altLang="en-US" b="1" dirty="0">
                <a:cs typeface="Traditional Arabic" pitchFamily="2" charset="-78"/>
              </a:rPr>
              <a:t>إ</a:t>
            </a:r>
            <a:r>
              <a:rPr lang="ar-SA" altLang="en-US" b="1" dirty="0">
                <a:cs typeface="Traditional Arabic" pitchFamily="2" charset="-78"/>
              </a:rPr>
              <a:t>نجيل </a:t>
            </a:r>
            <a:r>
              <a:rPr lang="ar-EG" altLang="en-US" b="1" dirty="0">
                <a:cs typeface="Traditional Arabic" pitchFamily="2" charset="-78"/>
              </a:rPr>
              <a:t>لوقا</a:t>
            </a:r>
            <a:r>
              <a:rPr lang="ar-SA" altLang="en-US" b="1" dirty="0">
                <a:cs typeface="Traditional Arabic" pitchFamily="2" charset="-78"/>
              </a:rPr>
              <a:t> ص </a:t>
            </a:r>
            <a:r>
              <a:rPr lang="ar-EG" altLang="en-US" b="1" dirty="0">
                <a:cs typeface="Traditional Arabic" pitchFamily="2" charset="-78"/>
              </a:rPr>
              <a:t>4</a:t>
            </a:r>
            <a:r>
              <a:rPr lang="ar-SA" altLang="en-US" b="1" dirty="0">
                <a:cs typeface="Traditional Arabic" pitchFamily="2" charset="-78"/>
              </a:rPr>
              <a:t> : </a:t>
            </a:r>
            <a:r>
              <a:rPr lang="ar-EG" altLang="en-US" b="1" dirty="0">
                <a:cs typeface="Traditional Arabic" pitchFamily="2" charset="-78"/>
              </a:rPr>
              <a:t>38</a:t>
            </a:r>
            <a:r>
              <a:rPr lang="ar-SA" altLang="en-US" b="1" dirty="0">
                <a:cs typeface="Traditional Arabic" pitchFamily="2" charset="-78"/>
              </a:rPr>
              <a:t> - </a:t>
            </a:r>
            <a:r>
              <a:rPr lang="ar-EG" altLang="en-US" b="1" dirty="0">
                <a:cs typeface="Traditional Arabic" pitchFamily="2" charset="-78"/>
              </a:rPr>
              <a:t>41</a:t>
            </a:r>
            <a:endParaRPr lang="en-US" altLang="en-US" b="1" dirty="0">
              <a:cs typeface="Traditional Arabic" pitchFamily="2" charset="-78"/>
            </a:endParaRPr>
          </a:p>
        </p:txBody>
      </p:sp>
      <p:sp>
        <p:nvSpPr>
          <p:cNvPr id="3" name="Rectangle 3"/>
          <p:cNvSpPr txBox="1">
            <a:spLocks noChangeArrowheads="1"/>
          </p:cNvSpPr>
          <p:nvPr/>
        </p:nvSpPr>
        <p:spPr>
          <a:xfrm>
            <a:off x="2987675" y="1905000"/>
            <a:ext cx="5927725" cy="4953000"/>
          </a:xfrm>
          <a:prstGeom prst="rect">
            <a:avLst/>
          </a:prstGeom>
          <a:noFill/>
        </p:spPr>
        <p:txBody>
          <a:bodyPr lIns="92075" tIns="46038" rIns="92075" bIns="46038"/>
          <a:lstStyle/>
          <a:p>
            <a:pPr algn="justLow" rtl="1"/>
            <a:r>
              <a:rPr lang="ar-EG" sz="3200" b="1" dirty="0">
                <a:cs typeface="Traditional Arabic" pitchFamily="2" charset="-78"/>
              </a:rPr>
              <a:t>ثم</a:t>
            </a:r>
            <a:r>
              <a:rPr lang="ar-SA" sz="3200" b="1" dirty="0">
                <a:cs typeface="Traditional Arabic" pitchFamily="2" charset="-78"/>
              </a:rPr>
              <a:t> قام من المجمع دخل بيت سمعان. وكانت حماة سمعان ب</a:t>
            </a:r>
            <a:r>
              <a:rPr lang="ar-EG" sz="3200" b="1" dirty="0">
                <a:cs typeface="Traditional Arabic" pitchFamily="2" charset="-78"/>
              </a:rPr>
              <a:t>ِ</a:t>
            </a:r>
            <a:r>
              <a:rPr lang="ar-SA" sz="3200" b="1" dirty="0">
                <a:cs typeface="Traditional Arabic" pitchFamily="2" charset="-78"/>
              </a:rPr>
              <a:t>ح</a:t>
            </a:r>
            <a:r>
              <a:rPr lang="ar-EG" sz="3200" b="1" dirty="0">
                <a:cs typeface="Traditional Arabic" pitchFamily="2" charset="-78"/>
              </a:rPr>
              <a:t>ُ</a:t>
            </a:r>
            <a:r>
              <a:rPr lang="ar-SA" sz="3200" b="1" dirty="0">
                <a:cs typeface="Traditional Arabic" pitchFamily="2" charset="-78"/>
              </a:rPr>
              <a:t>مَّى شديدة. فسألوه من أجلها. فوقف فوقا</a:t>
            </a:r>
            <a:r>
              <a:rPr lang="ar-EG" sz="3200" b="1" dirty="0">
                <a:cs typeface="Traditional Arabic" pitchFamily="2" charset="-78"/>
              </a:rPr>
              <a:t>ً</a:t>
            </a:r>
            <a:r>
              <a:rPr lang="ar-SA" sz="3200" b="1" dirty="0">
                <a:cs typeface="Traditional Arabic" pitchFamily="2" charset="-78"/>
              </a:rPr>
              <a:t> منها و</a:t>
            </a:r>
            <a:r>
              <a:rPr lang="ar-EG" sz="3200" b="1" dirty="0">
                <a:cs typeface="Traditional Arabic" pitchFamily="2" charset="-78"/>
              </a:rPr>
              <a:t>زجَرَ</a:t>
            </a:r>
            <a:r>
              <a:rPr lang="ar-SA" sz="3200" b="1" dirty="0">
                <a:cs typeface="Traditional Arabic" pitchFamily="2" charset="-78"/>
              </a:rPr>
              <a:t> الحمى، فتركتها وفي الحال قامت وخدمتهم. وعند غروب الشمس كان كل الذين عندهم مرضى بأنواع أمراض كثيرة يقدمونهم إليه. أما هو فكان يضع يديه على كل واحد منهم فيشفيهم. وكانت الشياطين تخرج من كثيرين وهي </a:t>
            </a:r>
            <a:r>
              <a:rPr lang="ar-EG" sz="3200" b="1" dirty="0">
                <a:cs typeface="Traditional Arabic" pitchFamily="2" charset="-78"/>
              </a:rPr>
              <a:t>صارخة </a:t>
            </a:r>
            <a:r>
              <a:rPr lang="ar-SA" sz="3200" b="1" dirty="0">
                <a:cs typeface="Traditional Arabic" pitchFamily="2" charset="-78"/>
              </a:rPr>
              <a:t>تقول: أنت هو المسيح ابن الله. فكان ينتهرهم ولا يدَعهم ينطقون، لأنهم كانوا قد عرفوه أنه هو المسيح</a:t>
            </a:r>
            <a:r>
              <a:rPr lang="ar-EG" sz="3200" b="1" dirty="0">
                <a:cs typeface="Traditional Arabic" pitchFamily="2" charset="-78"/>
              </a:rPr>
              <a:t> .</a:t>
            </a:r>
            <a:r>
              <a:rPr lang="ar-SA" sz="3200" b="1" dirty="0">
                <a:cs typeface="Traditional Arabic" pitchFamily="2" charset="-78"/>
              </a:rPr>
              <a:t> </a:t>
            </a:r>
            <a:r>
              <a:rPr lang="ar-SA" sz="3200" b="1" dirty="0">
                <a:solidFill>
                  <a:srgbClr val="FF0000"/>
                </a:solidFill>
                <a:cs typeface="Traditional Arabic" pitchFamily="2" charset="-78"/>
              </a:rPr>
              <a:t>(والمجد لله دائما</a:t>
            </a:r>
            <a:r>
              <a:rPr lang="ar-EG" sz="3200" b="1" dirty="0">
                <a:solidFill>
                  <a:srgbClr val="FF0000"/>
                </a:solidFill>
                <a:cs typeface="Traditional Arabic" pitchFamily="2" charset="-78"/>
              </a:rPr>
              <a:t>ً</a:t>
            </a:r>
            <a:r>
              <a:rPr lang="ar-SA" sz="3200" b="1" dirty="0">
                <a:solidFill>
                  <a:srgbClr val="FF0000"/>
                </a:solidFill>
                <a:cs typeface="Traditional Arabic" pitchFamily="2" charset="-78"/>
              </a:rPr>
              <a:t>)</a:t>
            </a:r>
            <a:endParaRPr lang="en-US" sz="3200" dirty="0">
              <a:cs typeface="Traditional Arabic" pitchFamily="2" charset="-78"/>
            </a:endParaRPr>
          </a:p>
        </p:txBody>
      </p:sp>
      <p:pic>
        <p:nvPicPr>
          <p:cNvPr id="7" name="Picture 2" descr="E:\religion 1\photo\PHOTOS\33.jpg">
            <a:hlinkClick r:id="rId2" action="ppaction://hlinksldjump"/>
          </p:cNvPr>
          <p:cNvPicPr>
            <a:picLocks noChangeAspect="1" noChangeArrowheads="1"/>
          </p:cNvPicPr>
          <p:nvPr/>
        </p:nvPicPr>
        <p:blipFill>
          <a:blip r:embed="rId3">
            <a:lum bright="10000" contrast="40000"/>
          </a:blip>
          <a:stretch>
            <a:fillRect/>
          </a:stretch>
        </p:blipFill>
        <p:spPr bwMode="auto">
          <a:xfrm>
            <a:off x="0" y="76201"/>
            <a:ext cx="2209800" cy="1262742"/>
          </a:xfrm>
          <a:prstGeom prst="rect">
            <a:avLst/>
          </a:prstGeom>
          <a:noFill/>
          <a:effectLst>
            <a:softEdge rad="317500"/>
          </a:effectLst>
        </p:spPr>
      </p:pic>
      <p:pic>
        <p:nvPicPr>
          <p:cNvPr id="6" name="Picture 2" descr="E:\religion 1\photo\Bible Clips &amp; Pics\Bible B-New Testament\Bible40-43 Gospels (Jesus)\Jesus D-Unclassified\Jesus68-Faces Colored Pics\Faces Colored Pics29.JPG"/>
          <p:cNvPicPr>
            <a:picLocks noChangeAspect="1" noChangeArrowheads="1"/>
          </p:cNvPicPr>
          <p:nvPr/>
        </p:nvPicPr>
        <p:blipFill>
          <a:blip r:embed="rId4">
            <a:lum bright="20000" contrast="40000"/>
          </a:blip>
          <a:srcRect/>
          <a:stretch>
            <a:fillRect/>
          </a:stretch>
        </p:blipFill>
        <p:spPr bwMode="auto">
          <a:xfrm>
            <a:off x="-76200" y="1676400"/>
            <a:ext cx="3332018" cy="4724400"/>
          </a:xfrm>
          <a:prstGeom prst="rect">
            <a:avLst/>
          </a:prstGeom>
          <a:noFill/>
          <a:effectLst>
            <a:softEdge rad="635000"/>
          </a:effec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الأولى</a:t>
            </a:r>
            <a:endParaRPr lang="en-US" altLang="en-US" b="1" dirty="0">
              <a:solidFill>
                <a:schemeClr val="tx1"/>
              </a:solidFill>
              <a:cs typeface="Traditional Arabic" pitchFamily="2" charset="-78"/>
            </a:endParaRPr>
          </a:p>
        </p:txBody>
      </p:sp>
      <p:sp>
        <p:nvSpPr>
          <p:cNvPr id="6"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إذا كان الصديق بالجهد ي</a:t>
            </a:r>
            <a:r>
              <a:rPr lang="ar-EG" sz="3200" b="1" dirty="0">
                <a:cs typeface="Traditional Arabic" pitchFamily="2" charset="-78"/>
              </a:rPr>
              <a:t>َ</a:t>
            </a:r>
            <a:r>
              <a:rPr lang="ar-SA" sz="3200" b="1" dirty="0">
                <a:cs typeface="Traditional Arabic" pitchFamily="2" charset="-78"/>
              </a:rPr>
              <a:t>خل</a:t>
            </a:r>
            <a:r>
              <a:rPr lang="ar-EG" sz="3200" b="1" dirty="0">
                <a:cs typeface="Traditional Arabic" pitchFamily="2" charset="-78"/>
              </a:rPr>
              <a:t>ُ</a:t>
            </a:r>
            <a:r>
              <a:rPr lang="ar-SA" sz="3200" b="1" dirty="0">
                <a:cs typeface="Traditional Arabic" pitchFamily="2" charset="-78"/>
              </a:rPr>
              <a:t>ص</a:t>
            </a:r>
            <a:r>
              <a:rPr lang="ar-EG" sz="3200" b="1" dirty="0">
                <a:cs typeface="Traditional Arabic" pitchFamily="2" charset="-78"/>
              </a:rPr>
              <a:t>ُ</a:t>
            </a:r>
            <a:r>
              <a:rPr lang="ar-SA" sz="3200" b="1" dirty="0">
                <a:cs typeface="Traditional Arabic" pitchFamily="2" charset="-78"/>
              </a:rPr>
              <a:t> فأين أظهر أنا الخاطئ. ثقل النهار وحره لم أحتمل لضعف بشريتي. لكن أنت يا الله الرحوم احسبني مع أصحاب الساعة الحادية عشر. لأني هأنذا بالآثام ح</a:t>
            </a:r>
            <a:r>
              <a:rPr lang="ar-EG" sz="3200" b="1" dirty="0">
                <a:cs typeface="Traditional Arabic" pitchFamily="2" charset="-78"/>
              </a:rPr>
              <a:t>ُ</a:t>
            </a:r>
            <a:r>
              <a:rPr lang="ar-SA" sz="3200" b="1" dirty="0">
                <a:cs typeface="Traditional Arabic" pitchFamily="2" charset="-78"/>
              </a:rPr>
              <a:t>ب</a:t>
            </a:r>
            <a:r>
              <a:rPr lang="ar-EG" sz="3200" b="1" dirty="0">
                <a:cs typeface="Traditional Arabic" pitchFamily="2" charset="-78"/>
              </a:rPr>
              <a:t>ِ</a:t>
            </a:r>
            <a:r>
              <a:rPr lang="ar-SA" sz="3200" b="1" dirty="0">
                <a:cs typeface="Traditional Arabic" pitchFamily="2" charset="-78"/>
              </a:rPr>
              <a:t>ل</a:t>
            </a:r>
            <a:r>
              <a:rPr lang="ar-EG" sz="3200" b="1" dirty="0">
                <a:cs typeface="Traditional Arabic" pitchFamily="2" charset="-78"/>
              </a:rPr>
              <a:t>َ</a:t>
            </a:r>
            <a:r>
              <a:rPr lang="ar-SA" sz="3200" b="1" dirty="0">
                <a:cs typeface="Traditional Arabic" pitchFamily="2" charset="-78"/>
              </a:rPr>
              <a:t> بي وبالخطايا </a:t>
            </a:r>
            <a:r>
              <a:rPr lang="ar-EG" sz="3200" b="1" dirty="0">
                <a:cs typeface="Traditional Arabic" pitchFamily="2" charset="-78"/>
              </a:rPr>
              <a:t>أشتهتني</a:t>
            </a:r>
            <a:r>
              <a:rPr lang="ar-SA" sz="3200" b="1" dirty="0">
                <a:cs typeface="Traditional Arabic" pitchFamily="2" charset="-78"/>
              </a:rPr>
              <a:t> أمي. فما أجسر أن أنظر إلى علو السماء، لكني أتكل على غنى رحمتك ومحبتك للبشرية، صارخا</a:t>
            </a:r>
            <a:r>
              <a:rPr lang="ar-EG" sz="3200" b="1" dirty="0">
                <a:cs typeface="Traditional Arabic" pitchFamily="2" charset="-78"/>
              </a:rPr>
              <a:t>ً</a:t>
            </a:r>
            <a:r>
              <a:rPr lang="ar-SA" sz="3200" b="1" dirty="0">
                <a:cs typeface="Traditional Arabic" pitchFamily="2" charset="-78"/>
              </a:rPr>
              <a:t> قائلا</a:t>
            </a:r>
            <a:r>
              <a:rPr lang="ar-EG" sz="3200" b="1" dirty="0">
                <a:cs typeface="Traditional Arabic" pitchFamily="2" charset="-78"/>
              </a:rPr>
              <a:t>ً</a:t>
            </a:r>
            <a:r>
              <a:rPr lang="ar-SA" sz="3200" b="1" dirty="0">
                <a:cs typeface="Traditional Arabic" pitchFamily="2" charset="-78"/>
              </a:rPr>
              <a:t>: اللهم اغفر لي أنا الخاطئ وارحمني</a:t>
            </a:r>
            <a:r>
              <a:rPr lang="ar-EG" sz="3200" b="1" dirty="0">
                <a:cs typeface="Traditional Arabic" pitchFamily="2" charset="-78"/>
              </a:rPr>
              <a:t> .</a:t>
            </a:r>
            <a:endParaRPr lang="ar-SA" sz="3200" b="1" dirty="0">
              <a:cs typeface="Traditional Arabic" pitchFamily="2" charset="-78"/>
            </a:endParaRPr>
          </a:p>
        </p:txBody>
      </p:sp>
      <p:pic>
        <p:nvPicPr>
          <p:cNvPr id="1026" name="Picture 2" descr="E:\religion 1\photo\PHOTOS\37.jpg"/>
          <p:cNvPicPr>
            <a:picLocks noChangeAspect="1" noChangeArrowheads="1"/>
          </p:cNvPicPr>
          <p:nvPr/>
        </p:nvPicPr>
        <p:blipFill>
          <a:blip r:embed="rId2">
            <a:lum bright="20000" contrast="40000"/>
          </a:blip>
          <a:stretch>
            <a:fillRect/>
          </a:stretch>
        </p:blipFill>
        <p:spPr bwMode="auto">
          <a:xfrm>
            <a:off x="3048000" y="4114800"/>
            <a:ext cx="3142114" cy="3200400"/>
          </a:xfrm>
          <a:prstGeom prst="rect">
            <a:avLst/>
          </a:prstGeom>
          <a:noFill/>
          <a:effectLst>
            <a:softEdge rad="635000"/>
          </a:effectLst>
        </p:spPr>
      </p:pic>
      <p:pic>
        <p:nvPicPr>
          <p:cNvPr id="8" name="Picture 7" descr="E:\fetian elmazba7\photo sho3'l\Picture2.png"/>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71406" y="4038600"/>
            <a:ext cx="3833813" cy="950912"/>
          </a:xfrm>
          <a:prstGeom prst="rect">
            <a:avLst/>
          </a:prstGeom>
          <a:ln>
            <a:noFill/>
          </a:ln>
          <a:effectLst>
            <a:outerShdw blurRad="292100" dist="139700" dir="2700000" algn="tl" rotWithShape="0">
              <a:srgbClr val="333333">
                <a:alpha val="65000"/>
              </a:srgbClr>
            </a:outerShdw>
          </a:effectLst>
        </p:spPr>
      </p:pic>
      <p:pic>
        <p:nvPicPr>
          <p:cNvPr id="9" name="Picture 2" descr="E:\religion 1\photo\PHOTOS\33.jpg">
            <a:hlinkClick r:id="rId4" action="ppaction://hlinksldjump"/>
          </p:cNvPr>
          <p:cNvPicPr>
            <a:picLocks noChangeAspect="1" noChangeArrowheads="1"/>
          </p:cNvPicPr>
          <p:nvPr/>
        </p:nvPicPr>
        <p:blipFill>
          <a:blip r:embed="rId5">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ثانية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أسرع لي يا مخلص بفتح الأحضان الأبوية. لأني أفنيت عمري في اللذات والشهوات، وقد مضى منى النهار وفات، فالآن اتكل على غنى رأفتك التي لا تفرغ. فلا تتخل عن قلبٍ خاشع مفتقر لرحمتك. لأني إليك أصرخ يا رب بتخشع: أخطأت يا أبتاه إلى السماء وقدامك ولست مستحقا</a:t>
            </a:r>
            <a:r>
              <a:rPr lang="ar-EG" sz="3200" b="1" dirty="0">
                <a:cs typeface="Traditional Arabic" pitchFamily="2" charset="-78"/>
              </a:rPr>
              <a:t>ً</a:t>
            </a:r>
            <a:r>
              <a:rPr lang="ar-SA" sz="3200" b="1" dirty="0">
                <a:cs typeface="Traditional Arabic" pitchFamily="2" charset="-78"/>
              </a:rPr>
              <a:t> أن أدعَى لك ابنا</a:t>
            </a:r>
            <a:r>
              <a:rPr lang="ar-EG" sz="3200" b="1" dirty="0">
                <a:cs typeface="Traditional Arabic" pitchFamily="2" charset="-78"/>
              </a:rPr>
              <a:t>ً</a:t>
            </a:r>
            <a:r>
              <a:rPr lang="ar-SA" sz="3200" b="1" dirty="0">
                <a:cs typeface="Traditional Arabic" pitchFamily="2" charset="-78"/>
              </a:rPr>
              <a:t>، بل اجعلني كأحد أجرائك</a:t>
            </a:r>
            <a:r>
              <a:rPr lang="ar-EG" sz="3200" b="1" dirty="0">
                <a:cs typeface="Traditional Arabic" pitchFamily="2" charset="-78"/>
              </a:rPr>
              <a:t> .</a:t>
            </a:r>
            <a:endParaRPr lang="ar-SA" sz="3200" b="1" dirty="0">
              <a:cs typeface="Traditional Arabic" pitchFamily="2" charset="-78"/>
            </a:endParaRPr>
          </a:p>
        </p:txBody>
      </p:sp>
      <p:pic>
        <p:nvPicPr>
          <p:cNvPr id="4" name="Picture 3" descr="E:\fetian elmazba7\photo sho3'l\Picture3.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06" y="3657600"/>
            <a:ext cx="3303587" cy="950912"/>
          </a:xfrm>
          <a:prstGeom prst="rect">
            <a:avLst/>
          </a:prstGeom>
          <a:ln>
            <a:noFill/>
          </a:ln>
          <a:effectLst>
            <a:outerShdw blurRad="292100" dist="139700" dir="2700000" algn="tl" rotWithShape="0">
              <a:srgbClr val="333333">
                <a:alpha val="65000"/>
              </a:srgbClr>
            </a:outerShdw>
          </a:effectLst>
        </p:spPr>
      </p:pic>
      <p:pic>
        <p:nvPicPr>
          <p:cNvPr id="2050" name="Picture 2" descr="E:\religion 1\photo\PHOTOS\33.jpg"/>
          <p:cNvPicPr>
            <a:picLocks noChangeAspect="1" noChangeArrowheads="1"/>
          </p:cNvPicPr>
          <p:nvPr/>
        </p:nvPicPr>
        <p:blipFill>
          <a:blip r:embed="rId3">
            <a:lum bright="20000" contrast="40000"/>
          </a:blip>
          <a:srcRect l="17531" t="3904" r="10398"/>
          <a:stretch>
            <a:fillRect/>
          </a:stretch>
        </p:blipFill>
        <p:spPr bwMode="auto">
          <a:xfrm>
            <a:off x="3048000" y="4114800"/>
            <a:ext cx="2895600" cy="2895600"/>
          </a:xfrm>
          <a:prstGeom prst="rect">
            <a:avLst/>
          </a:prstGeom>
          <a:noFill/>
          <a:effectLst>
            <a:softEdge rad="635000"/>
          </a:effectLst>
        </p:spPr>
      </p:pic>
      <p:pic>
        <p:nvPicPr>
          <p:cNvPr id="8" name="Picture 2" descr="E:\religion 1\photo\PHOTOS\33.jpg">
            <a:hlinkClick r:id="rId4" action="ppaction://hlinksldjump"/>
          </p:cNvPr>
          <p:cNvPicPr>
            <a:picLocks noChangeAspect="1" noChangeArrowheads="1"/>
          </p:cNvPicPr>
          <p:nvPr/>
        </p:nvPicPr>
        <p:blipFill>
          <a:blip r:embed="rId5">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ثالثة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lvl="0" algn="justLow" rtl="1"/>
            <a:r>
              <a:rPr lang="ar-SA" sz="3200" b="1" dirty="0">
                <a:cs typeface="Traditional Arabic" pitchFamily="2" charset="-78"/>
              </a:rPr>
              <a:t>لكل إثم بحرص ونشاط فعلتُ، ولكل خطيةٍ بشوق واجتهاد ارتكبتُ، ولكل عذابٍ وحكم استوجبتُ. فهيئي لي أسبابَ التوبة أيتها السيدة العذراء. فإليك أتضرع وبك أستشفع، وإياك أدعو أن تساعديني لئلا أخ</a:t>
            </a:r>
            <a:r>
              <a:rPr lang="ar-EG" sz="3200" b="1" dirty="0">
                <a:cs typeface="Traditional Arabic" pitchFamily="2" charset="-78"/>
              </a:rPr>
              <a:t>ْ</a:t>
            </a:r>
            <a:r>
              <a:rPr lang="ar-SA" sz="3200" b="1" dirty="0">
                <a:cs typeface="Traditional Arabic" pitchFamily="2" charset="-78"/>
              </a:rPr>
              <a:t>ز</a:t>
            </a:r>
            <a:r>
              <a:rPr lang="ar-EG" sz="3200" b="1" dirty="0">
                <a:cs typeface="Traditional Arabic" pitchFamily="2" charset="-78"/>
              </a:rPr>
              <a:t>َ</a:t>
            </a:r>
            <a:r>
              <a:rPr lang="ar-SA" sz="3200" b="1" dirty="0">
                <a:cs typeface="Traditional Arabic" pitchFamily="2" charset="-78"/>
              </a:rPr>
              <a:t>ى. وعند مفارقة نفسي من جسدي احضري عندي، ولمؤامرة الأعداء اهزمي، ولأبواب الجحيم أغلقي. لئلا يبتلعوا نفسي يا عروس</a:t>
            </a:r>
            <a:r>
              <a:rPr lang="ar-EG" sz="3200" b="1" dirty="0">
                <a:cs typeface="Traditional Arabic" pitchFamily="2" charset="-78"/>
              </a:rPr>
              <a:t>ة</a:t>
            </a:r>
            <a:r>
              <a:rPr lang="ar-SA" sz="3200" b="1" dirty="0">
                <a:cs typeface="Traditional Arabic" pitchFamily="2" charset="-78"/>
              </a:rPr>
              <a:t> بلا عيب للخ</a:t>
            </a:r>
            <a:r>
              <a:rPr lang="ar-EG" sz="3200" b="1" dirty="0">
                <a:cs typeface="Traditional Arabic" pitchFamily="2" charset="-78"/>
              </a:rPr>
              <a:t>َ</a:t>
            </a:r>
            <a:r>
              <a:rPr lang="ar-SA" sz="3200" b="1" dirty="0">
                <a:cs typeface="Traditional Arabic" pitchFamily="2" charset="-78"/>
              </a:rPr>
              <a:t>ت</a:t>
            </a:r>
            <a:r>
              <a:rPr lang="ar-EG" sz="3200" b="1" dirty="0">
                <a:cs typeface="Traditional Arabic" pitchFamily="2" charset="-78"/>
              </a:rPr>
              <a:t>َ</a:t>
            </a:r>
            <a:r>
              <a:rPr lang="ar-SA" sz="3200" b="1" dirty="0">
                <a:cs typeface="Traditional Arabic" pitchFamily="2" charset="-78"/>
              </a:rPr>
              <a:t>ن</a:t>
            </a:r>
            <a:r>
              <a:rPr lang="ar-EG" sz="3200" b="1" dirty="0">
                <a:cs typeface="Traditional Arabic" pitchFamily="2" charset="-78"/>
              </a:rPr>
              <a:t>ِ</a:t>
            </a:r>
            <a:r>
              <a:rPr lang="ar-SA" sz="3200" b="1" dirty="0">
                <a:cs typeface="Traditional Arabic" pitchFamily="2" charset="-78"/>
              </a:rPr>
              <a:t> الح</a:t>
            </a:r>
            <a:r>
              <a:rPr lang="ar-EG" sz="3200" b="1" dirty="0">
                <a:cs typeface="Traditional Arabic" pitchFamily="2" charset="-78"/>
              </a:rPr>
              <a:t>َ</a:t>
            </a:r>
            <a:r>
              <a:rPr lang="ar-SA" sz="3200" b="1" dirty="0">
                <a:cs typeface="Traditional Arabic" pitchFamily="2" charset="-78"/>
              </a:rPr>
              <a:t>قيقي</a:t>
            </a:r>
            <a:r>
              <a:rPr lang="ar-EG" sz="3200" b="1" dirty="0">
                <a:cs typeface="Traditional Arabic" pitchFamily="2" charset="-78"/>
              </a:rPr>
              <a:t>ِّ </a:t>
            </a:r>
            <a:r>
              <a:rPr lang="ar-SA" sz="3200" b="1" dirty="0">
                <a:cs typeface="Traditional Arabic" pitchFamily="2" charset="-78"/>
              </a:rPr>
              <a:t>. </a:t>
            </a:r>
            <a:endParaRPr lang="en-US" sz="3200" b="1" dirty="0">
              <a:cs typeface="Traditional Arabic" pitchFamily="2" charset="-78"/>
            </a:endParaRPr>
          </a:p>
        </p:txBody>
      </p:sp>
      <p:pic>
        <p:nvPicPr>
          <p:cNvPr id="8" name="Picture 4" descr="E:\religion 1\photo\Saints\QNMARY.GIF"/>
          <p:cNvPicPr>
            <a:picLocks noChangeAspect="1" noChangeArrowheads="1"/>
          </p:cNvPicPr>
          <p:nvPr/>
        </p:nvPicPr>
        <p:blipFill>
          <a:blip r:embed="rId2" cstate="print">
            <a:lum contrast="30000"/>
          </a:blip>
          <a:srcRect/>
          <a:stretch>
            <a:fillRect/>
          </a:stretch>
        </p:blipFill>
        <p:spPr bwMode="auto">
          <a:xfrm>
            <a:off x="3276600" y="4181843"/>
            <a:ext cx="2590800" cy="2828557"/>
          </a:xfrm>
          <a:prstGeom prst="rect">
            <a:avLst/>
          </a:prstGeom>
          <a:noFill/>
          <a:effectLst>
            <a:softEdge rad="635000"/>
          </a:effectLst>
        </p:spPr>
      </p:pic>
      <p:pic>
        <p:nvPicPr>
          <p:cNvPr id="6" name="Picture 2" descr="E:\religion 1\photo\PHOTOS\33.jpg">
            <a:hlinkClick r:id="rId3" action="ppaction://hlinksldjump"/>
          </p:cNvPr>
          <p:cNvPicPr>
            <a:picLocks noChangeAspect="1" noChangeArrowheads="1"/>
          </p:cNvPicPr>
          <p:nvPr/>
        </p:nvPicPr>
        <p:blipFill>
          <a:blip r:embed="rId4">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Documents and Settings\Administrator\Desktop\photo sho3'l\Picture13.jpg"/>
          <p:cNvPicPr>
            <a:picLocks noChangeAspect="1" noChangeArrowheads="1"/>
          </p:cNvPicPr>
          <p:nvPr/>
        </p:nvPicPr>
        <p:blipFill>
          <a:blip r:embed="rId2">
            <a:lum contrast="30000"/>
          </a:blip>
          <a:srcRect l="2993" r="3232" b="12469"/>
          <a:stretch>
            <a:fillRect/>
          </a:stretch>
        </p:blipFill>
        <p:spPr bwMode="auto">
          <a:xfrm>
            <a:off x="1142976" y="1142984"/>
            <a:ext cx="7162800" cy="4572032"/>
          </a:xfrm>
          <a:prstGeom prst="rect">
            <a:avLst/>
          </a:prstGeom>
          <a:noFill/>
          <a:ln>
            <a:noFill/>
          </a:ln>
          <a:effectLst>
            <a:softEdge rad="635000"/>
          </a:effectLst>
        </p:spPr>
      </p:pic>
      <p:sp>
        <p:nvSpPr>
          <p:cNvPr id="3" name="TextBox 11"/>
          <p:cNvSpPr txBox="1">
            <a:spLocks noChangeArrowheads="1"/>
          </p:cNvSpPr>
          <p:nvPr/>
        </p:nvSpPr>
        <p:spPr bwMode="auto">
          <a:xfrm>
            <a:off x="2305050" y="5645150"/>
            <a:ext cx="1981200" cy="708025"/>
          </a:xfrm>
          <a:prstGeom prst="rect">
            <a:avLst/>
          </a:prstGeom>
          <a:noFill/>
          <a:ln w="9525">
            <a:noFill/>
            <a:miter lim="800000"/>
            <a:headEnd/>
            <a:tailEnd/>
          </a:ln>
        </p:spPr>
        <p:txBody>
          <a:bodyPr>
            <a:spAutoFit/>
          </a:bodyPr>
          <a:lstStyle/>
          <a:p>
            <a:r>
              <a:rPr lang="ar-EG" sz="4000" b="1" u="sng">
                <a:cs typeface="Traditional Arabic" pitchFamily="2" charset="-78"/>
              </a:rPr>
              <a:t>41 مرة</a:t>
            </a:r>
            <a:endParaRPr lang="en-US" sz="4000" b="1" u="sng">
              <a:cs typeface="Traditional Arabic" pitchFamily="2" charset="-78"/>
            </a:endParaRPr>
          </a:p>
        </p:txBody>
      </p:sp>
      <p:pic>
        <p:nvPicPr>
          <p:cNvPr id="4" name="Picture 2" descr="E:\fetian elmazba7\photo sho3'l\tamaged\Picture8.png"/>
          <p:cNvPicPr>
            <a:picLocks noChangeAspect="1" noChangeArrowheads="1"/>
          </p:cNvPicPr>
          <p:nvPr/>
        </p:nvPicPr>
        <p:blipFill>
          <a:blip r:embed="rId3"/>
          <a:srcRect/>
          <a:stretch>
            <a:fillRect/>
          </a:stretch>
        </p:blipFill>
        <p:spPr bwMode="auto">
          <a:xfrm>
            <a:off x="3581400" y="5357813"/>
            <a:ext cx="3803650" cy="1079500"/>
          </a:xfrm>
          <a:prstGeom prst="rect">
            <a:avLst/>
          </a:prstGeom>
          <a:ln>
            <a:noFill/>
          </a:ln>
          <a:effectLst>
            <a:outerShdw blurRad="292100" dist="139700" dir="2700000" algn="tl" rotWithShape="0">
              <a:srgbClr val="333333">
                <a:alpha val="65000"/>
              </a:srgbClr>
            </a:outerShdw>
          </a:effectLst>
        </p:spPr>
      </p:pic>
      <p:sp>
        <p:nvSpPr>
          <p:cNvPr id="6" name="TextBox 9"/>
          <p:cNvSpPr txBox="1">
            <a:spLocks noChangeArrowheads="1"/>
          </p:cNvSpPr>
          <p:nvPr/>
        </p:nvSpPr>
        <p:spPr bwMode="auto">
          <a:xfrm>
            <a:off x="7086600" y="5591175"/>
            <a:ext cx="304800" cy="708025"/>
          </a:xfrm>
          <a:prstGeom prst="rect">
            <a:avLst/>
          </a:prstGeom>
          <a:noFill/>
          <a:ln w="9525">
            <a:noFill/>
            <a:miter lim="800000"/>
            <a:headEnd/>
            <a:tailEnd/>
          </a:ln>
        </p:spPr>
        <p:txBody>
          <a:bodyPr>
            <a:spAutoFit/>
          </a:bodyPr>
          <a:lstStyle/>
          <a:p>
            <a:r>
              <a:rPr lang="en-US" sz="4000" dirty="0"/>
              <a:t>)</a:t>
            </a:r>
          </a:p>
        </p:txBody>
      </p:sp>
      <p:sp>
        <p:nvSpPr>
          <p:cNvPr id="7" name="TextBox 10"/>
          <p:cNvSpPr txBox="1">
            <a:spLocks noChangeArrowheads="1"/>
          </p:cNvSpPr>
          <p:nvPr/>
        </p:nvSpPr>
        <p:spPr bwMode="auto">
          <a:xfrm flipH="1">
            <a:off x="3505200" y="5591175"/>
            <a:ext cx="381000" cy="708025"/>
          </a:xfrm>
          <a:prstGeom prst="rect">
            <a:avLst/>
          </a:prstGeom>
          <a:noFill/>
          <a:ln w="9525">
            <a:noFill/>
            <a:miter lim="800000"/>
            <a:headEnd/>
            <a:tailEnd/>
          </a:ln>
        </p:spPr>
        <p:txBody>
          <a:bodyPr>
            <a:spAutoFit/>
          </a:bodyPr>
          <a:lstStyle/>
          <a:p>
            <a:r>
              <a:rPr lang="en-US" sz="4000"/>
              <a:t>(</a:t>
            </a:r>
          </a:p>
        </p:txBody>
      </p:sp>
      <p:pic>
        <p:nvPicPr>
          <p:cNvPr id="9" name="Picture 2" descr="E:\religion 1\photo\PHOTOS\33.jpg">
            <a:hlinkClick r:id="rId4" action="ppaction://hlinksldjump"/>
          </p:cNvPr>
          <p:cNvPicPr>
            <a:picLocks noChangeAspect="1" noChangeArrowheads="1"/>
          </p:cNvPicPr>
          <p:nvPr/>
        </p:nvPicPr>
        <p:blipFill>
          <a:blip r:embed="rId5">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a:r>
              <a:rPr lang="ar-SA" altLang="en-US" b="1" dirty="0">
                <a:cs typeface="Traditional Arabic" pitchFamily="2" charset="-78"/>
              </a:rPr>
              <a:t>قدوس قدوس</a:t>
            </a:r>
            <a:r>
              <a:rPr lang="en-US" altLang="en-US" b="1" dirty="0">
                <a:cs typeface="Traditional Arabic" pitchFamily="2" charset="-78"/>
              </a:rPr>
              <a:t> </a:t>
            </a:r>
            <a:r>
              <a:rPr lang="ar-EG" altLang="en-US" b="1" dirty="0">
                <a:cs typeface="Traditional Arabic" pitchFamily="2" charset="-78"/>
              </a:rPr>
              <a:t> قدوس</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381000" y="1905000"/>
            <a:ext cx="8305800" cy="4953000"/>
          </a:xfrm>
          <a:prstGeom prst="rect">
            <a:avLst/>
          </a:prstGeom>
          <a:noFill/>
        </p:spPr>
        <p:txBody>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قدوس قدوس قدوس، رب الصاباؤوت السماء والأرض مملوءتان من مجدك وكرامتك. إرحمنا ياالله الآب ضابط الكل. أيها الثالوث إرحمنا. أيها الرب إله القوات، كن معنا لأنه ليس لنا معين فى شدائدنا وضيقاتنا سواك. </a:t>
            </a:r>
            <a:endPar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حل وإغفر وإصفح لنا يا الله عن سيئاتنا التى صنعناها بإرادتنا، والتى صنعناها بغير إرادتنا. التى فعلناها بمعرفة، والتى فعلناها بغير معرفه. الخفيه والظاهرة. يارب إغفر لنا من أجل اسمك القدوس الذى دعى علينا. كرحمتك يارب ولا كخطايانا. </a:t>
            </a:r>
            <a:endPar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lang="ar-EG" altLang="en-US" sz="2900" b="1" dirty="0">
                <a:cs typeface="Traditional Arabic" pitchFamily="2" charset="-78"/>
              </a:rPr>
              <a:t>ا</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جعلنا م</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ست</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حق</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ين</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أن</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ن</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قول</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بش</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كر</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 </a:t>
            </a:r>
            <a:endPar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أبانا الذ</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فى الس</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م</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وات</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endPar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pic>
        <p:nvPicPr>
          <p:cNvPr id="6" name="Picture 2" descr="E:\religion 1\photo\PHOTOS\33.jpg">
            <a:hlinkClick r:id="rId2" action="ppaction://hlinksldjump"/>
          </p:cNvPr>
          <p:cNvPicPr>
            <a:picLocks noChangeAspect="1" noChangeArrowheads="1"/>
          </p:cNvPicPr>
          <p:nvPr/>
        </p:nvPicPr>
        <p:blipFill>
          <a:blip r:embed="rId3">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EG" altLang="en-US" b="1" dirty="0">
                <a:cs typeface="Traditional Arabic" pitchFamily="2" charset="-78"/>
              </a:rPr>
              <a:t>و هذا ال</a:t>
            </a:r>
            <a:r>
              <a:rPr lang="ar-SA" altLang="en-US" b="1" dirty="0">
                <a:cs typeface="Traditional Arabic" pitchFamily="2" charset="-78"/>
              </a:rPr>
              <a:t>تحليل</a:t>
            </a:r>
            <a:endParaRPr lang="en-US" altLang="en-US" b="1" dirty="0">
              <a:solidFill>
                <a:schemeClr val="tx1"/>
              </a:solidFill>
              <a:cs typeface="Traditional Arabic" pitchFamily="2" charset="-78"/>
            </a:endParaRPr>
          </a:p>
        </p:txBody>
      </p:sp>
      <p:sp>
        <p:nvSpPr>
          <p:cNvPr id="4" name="Rectangle 3"/>
          <p:cNvSpPr txBox="1">
            <a:spLocks noChangeArrowheads="1"/>
          </p:cNvSpPr>
          <p:nvPr/>
        </p:nvSpPr>
        <p:spPr>
          <a:xfrm>
            <a:off x="514350" y="1905000"/>
            <a:ext cx="8305800" cy="4953000"/>
          </a:xfrm>
          <a:prstGeom prst="rect">
            <a:avLst/>
          </a:prstGeom>
          <a:noFill/>
        </p:spPr>
        <p:txBody>
          <a:bodyPr/>
          <a:lstStyle/>
          <a:p>
            <a:pPr algn="justLow" rtl="1"/>
            <a:r>
              <a:rPr lang="ar-SA" sz="3200" b="1" dirty="0">
                <a:cs typeface="Traditional Arabic" pitchFamily="2" charset="-78"/>
              </a:rPr>
              <a:t>نشكرك يا ملكنا المتحنن لأنك منحتنا أن نعبر هذا اليوم بسلام وأتيت بنا إلى المساء شاكرين، وجعلتنا مستحقين أن ننظر النور إلى المساء. اللهم اقبل تمجيدنا هذا الذي صار الآن. ونجنا من حيل المضاد وأبطل سائر فخاخه المنصوبة لنا. </a:t>
            </a:r>
            <a:r>
              <a:rPr lang="ar-EG" sz="3200" b="1" dirty="0">
                <a:cs typeface="Traditional Arabic" pitchFamily="2" charset="-78"/>
              </a:rPr>
              <a:t>و </a:t>
            </a:r>
            <a:r>
              <a:rPr lang="ar-SA" sz="3200" b="1" dirty="0">
                <a:cs typeface="Traditional Arabic" pitchFamily="2" charset="-78"/>
              </a:rPr>
              <a:t>ه</a:t>
            </a:r>
            <a:r>
              <a:rPr lang="ar-EG" sz="3200" b="1" dirty="0">
                <a:cs typeface="Traditional Arabic" pitchFamily="2" charset="-78"/>
              </a:rPr>
              <a:t>َ</a:t>
            </a:r>
            <a:r>
              <a:rPr lang="ar-SA" sz="3200" b="1" dirty="0">
                <a:cs typeface="Traditional Arabic" pitchFamily="2" charset="-78"/>
              </a:rPr>
              <a:t>ب</a:t>
            </a:r>
            <a:r>
              <a:rPr lang="ar-EG" sz="3200" b="1" dirty="0">
                <a:cs typeface="Traditional Arabic" pitchFamily="2" charset="-78"/>
              </a:rPr>
              <a:t>ْ</a:t>
            </a:r>
            <a:r>
              <a:rPr lang="ar-SA" sz="3200" b="1" dirty="0">
                <a:cs typeface="Traditional Arabic" pitchFamily="2" charset="-78"/>
              </a:rPr>
              <a:t> لنا في هذه الليلة المقبلة سلامة بغير ألم ولا قلق ولا تعب ولا خيال. لنجتازها أيضا بسلام وعفاف، وننهض للتسابيح والصلوات كل حين وفي كل مكان، ن</a:t>
            </a:r>
            <a:r>
              <a:rPr lang="ar-EG" sz="3200" b="1" dirty="0">
                <a:cs typeface="Traditional Arabic" pitchFamily="2" charset="-78"/>
              </a:rPr>
              <a:t>ُ</a:t>
            </a:r>
            <a:r>
              <a:rPr lang="ar-SA" sz="3200" b="1" dirty="0">
                <a:cs typeface="Traditional Arabic" pitchFamily="2" charset="-78"/>
              </a:rPr>
              <a:t>مج</a:t>
            </a:r>
            <a:r>
              <a:rPr lang="ar-EG" sz="3200" b="1" dirty="0">
                <a:cs typeface="Traditional Arabic" pitchFamily="2" charset="-78"/>
              </a:rPr>
              <a:t>ِّ</a:t>
            </a:r>
            <a:r>
              <a:rPr lang="ar-SA" sz="3200" b="1" dirty="0">
                <a:cs typeface="Traditional Arabic" pitchFamily="2" charset="-78"/>
              </a:rPr>
              <a:t>د اسمك القدوس في كل شئ، مع الآب غير الم</a:t>
            </a:r>
            <a:r>
              <a:rPr lang="ar-EG" sz="3200" b="1" dirty="0">
                <a:cs typeface="Traditional Arabic" pitchFamily="2" charset="-78"/>
              </a:rPr>
              <a:t>ُ</a:t>
            </a:r>
            <a:r>
              <a:rPr lang="ar-SA" sz="3200" b="1" dirty="0">
                <a:cs typeface="Traditional Arabic" pitchFamily="2" charset="-78"/>
              </a:rPr>
              <a:t>د</a:t>
            </a:r>
            <a:r>
              <a:rPr lang="ar-EG" sz="3200" b="1" dirty="0">
                <a:cs typeface="Traditional Arabic" pitchFamily="2" charset="-78"/>
              </a:rPr>
              <a:t>ْ</a:t>
            </a:r>
            <a:r>
              <a:rPr lang="ar-SA" sz="3200" b="1" dirty="0">
                <a:cs typeface="Traditional Arabic" pitchFamily="2" charset="-78"/>
              </a:rPr>
              <a:t>ر</a:t>
            </a:r>
            <a:r>
              <a:rPr lang="ar-EG" sz="3200" b="1" dirty="0">
                <a:cs typeface="Traditional Arabic" pitchFamily="2" charset="-78"/>
              </a:rPr>
              <a:t>َ</a:t>
            </a:r>
            <a:r>
              <a:rPr lang="ar-SA" sz="3200" b="1" dirty="0">
                <a:cs typeface="Traditional Arabic" pitchFamily="2" charset="-78"/>
              </a:rPr>
              <a:t>ك</a:t>
            </a:r>
            <a:r>
              <a:rPr lang="ar-EG" sz="3200" b="1" dirty="0">
                <a:cs typeface="Traditional Arabic" pitchFamily="2" charset="-78"/>
              </a:rPr>
              <a:t>ِ</a:t>
            </a:r>
            <a:r>
              <a:rPr lang="ar-SA" sz="3200" b="1" dirty="0">
                <a:cs typeface="Traditional Arabic" pitchFamily="2" charset="-78"/>
              </a:rPr>
              <a:t> ولا </a:t>
            </a:r>
            <a:r>
              <a:rPr lang="ar-EG" sz="3200" b="1" dirty="0">
                <a:cs typeface="Traditional Arabic" pitchFamily="2" charset="-78"/>
              </a:rPr>
              <a:t>بداية لهُ </a:t>
            </a:r>
            <a:r>
              <a:rPr lang="ar-SA" sz="3200" b="1" dirty="0">
                <a:cs typeface="Traditional Arabic" pitchFamily="2" charset="-78"/>
              </a:rPr>
              <a:t>، والروح القدس الم</a:t>
            </a:r>
            <a:r>
              <a:rPr lang="ar-EG" sz="3200" b="1" dirty="0">
                <a:cs typeface="Traditional Arabic" pitchFamily="2" charset="-78"/>
              </a:rPr>
              <a:t>ُ</a:t>
            </a:r>
            <a:r>
              <a:rPr lang="ar-SA" sz="3200" b="1" dirty="0">
                <a:cs typeface="Traditional Arabic" pitchFamily="2" charset="-78"/>
              </a:rPr>
              <a:t>حيي المساوي لك الآن وكل أوان والى دهر الدهور</a:t>
            </a:r>
            <a:r>
              <a:rPr lang="ar-EG" sz="3200" b="1" dirty="0">
                <a:cs typeface="Traditional Arabic" pitchFamily="2" charset="-78"/>
              </a:rPr>
              <a:t>.</a:t>
            </a:r>
            <a:r>
              <a:rPr lang="ar-SA" sz="3200" b="1" dirty="0">
                <a:cs typeface="Traditional Arabic" pitchFamily="2" charset="-78"/>
              </a:rPr>
              <a:t> </a:t>
            </a:r>
            <a:r>
              <a:rPr lang="ar-EG" sz="3200" b="1" dirty="0">
                <a:cs typeface="Traditional Arabic" pitchFamily="2" charset="-78"/>
              </a:rPr>
              <a:t>آ</a:t>
            </a:r>
            <a:r>
              <a:rPr lang="ar-SA" sz="3200" b="1" dirty="0">
                <a:cs typeface="Traditional Arabic" pitchFamily="2" charset="-78"/>
              </a:rPr>
              <a:t>مين</a:t>
            </a:r>
            <a:r>
              <a:rPr lang="ar-EG" sz="3200" b="1" dirty="0">
                <a:cs typeface="Traditional Arabic" pitchFamily="2" charset="-78"/>
              </a:rPr>
              <a:t> </a:t>
            </a:r>
            <a:r>
              <a:rPr lang="ar-SA" sz="3200" b="1" dirty="0">
                <a:cs typeface="Traditional Arabic" pitchFamily="2" charset="-78"/>
              </a:rPr>
              <a:t>.</a:t>
            </a:r>
            <a:endParaRPr lang="en-US" sz="3200" b="1" dirty="0">
              <a:cs typeface="Traditional Arabic" pitchFamily="2" charset="-78"/>
            </a:endParaRPr>
          </a:p>
        </p:txBody>
      </p:sp>
      <p:pic>
        <p:nvPicPr>
          <p:cNvPr id="6" name="Picture 2" descr="E:\religion 1\photo\PHOTOS\33.jpg">
            <a:hlinkClick r:id="rId2" action="ppaction://hlinksldjump"/>
          </p:cNvPr>
          <p:cNvPicPr>
            <a:picLocks noChangeAspect="1" noChangeArrowheads="1"/>
          </p:cNvPicPr>
          <p:nvPr/>
        </p:nvPicPr>
        <p:blipFill>
          <a:blip r:embed="rId3">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صلاة الشكر</a:t>
            </a:r>
            <a:endParaRPr lang="en-US" altLang="en-US" b="1" dirty="0">
              <a:cs typeface="Traditional Arabic" pitchFamily="2" charset="-78"/>
            </a:endParaRPr>
          </a:p>
        </p:txBody>
      </p:sp>
      <p:sp>
        <p:nvSpPr>
          <p:cNvPr id="5" name="Rectangle 3"/>
          <p:cNvSpPr txBox="1">
            <a:spLocks noChangeArrowheads="1"/>
          </p:cNvSpPr>
          <p:nvPr/>
        </p:nvSpPr>
        <p:spPr>
          <a:xfrm>
            <a:off x="609600" y="1905000"/>
            <a:ext cx="8153400" cy="4953000"/>
          </a:xfrm>
          <a:prstGeom prst="rect">
            <a:avLst/>
          </a:prstGeom>
          <a:noFill/>
        </p:spPr>
        <p:txBody>
          <a:bodyPr lIns="92075" tIns="46038" rIns="92075" bIns="46038"/>
          <a:lstStyle/>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فلنشكر صانع الخيرات الرحوم الله أبا ربنا وإلهنا ومخلصنا يسوع المسيح. لأنه سترنا وأعاننا وحفظنا وقبلنا إليه، و</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أ</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شفق علينا وعضدنا وأتى بنا الى هذه الساعة. هو أيضا فلنسأله أن يحفظنا فى هذه ال</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يوم</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المقدس وكل أيام حياتنا بكل سلام. الضابط الكل الرب الهنا.</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أيها السيد الرب الإله ضابط الكل، أبو ربنا وإلهنا ومخلصنا يسوع المسيح. نشكرك على كل حال. ومن أجل كل حال. وفى كل حال، لأنك سترتنا. وأعنتنا. وحفظتنا. وقبلتنا إليك، وأشفقت علينا. وعضدتنا. وأتيت بنا الى هذه الساعة. من أجل هذا نسأل ونطلب من صلاحك يا محب البشر.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a:cs typeface="Traditional Arabic" pitchFamily="2" charset="-78"/>
              </a:rPr>
              <a:t>إرحمنا يا الله ثم إرحمنا</a:t>
            </a:r>
            <a:endParaRPr lang="en-US" altLang="en-US" b="1">
              <a:solidFill>
                <a:schemeClr val="tx1"/>
              </a:solidFill>
              <a:cs typeface="Traditional Arabic" pitchFamily="2" charset="-78"/>
            </a:endParaRPr>
          </a:p>
        </p:txBody>
      </p:sp>
      <p:sp>
        <p:nvSpPr>
          <p:cNvPr id="133123" name="Rectangle 3"/>
          <p:cNvSpPr>
            <a:spLocks noGrp="1" noChangeArrowheads="1"/>
          </p:cNvSpPr>
          <p:nvPr>
            <p:ph type="body" sz="half" idx="2"/>
          </p:nvPr>
        </p:nvSpPr>
        <p:spPr>
          <a:xfrm>
            <a:off x="179388" y="1844675"/>
            <a:ext cx="8964612" cy="4953000"/>
          </a:xfrm>
          <a:noFill/>
        </p:spPr>
        <p:txBody>
          <a:bodyPr/>
          <a:lstStyle/>
          <a:p>
            <a:pPr algn="just" rtl="1" eaLnBrk="1" hangingPunct="1">
              <a:buFont typeface="Wingdings" pitchFamily="2" charset="2"/>
              <a:buNone/>
            </a:pPr>
            <a:r>
              <a:rPr lang="en-US" altLang="en-US" b="1" dirty="0">
                <a:cs typeface="Traditional Arabic" pitchFamily="2" charset="-78"/>
              </a:rPr>
              <a:t>	</a:t>
            </a:r>
            <a:r>
              <a:rPr lang="ar-SA" altLang="en-US" b="1" dirty="0">
                <a:cs typeface="Traditional Arabic" pitchFamily="2" charset="-78"/>
              </a:rPr>
              <a:t>إرحمنا يا الله ثم إرحمنا. يا</a:t>
            </a:r>
            <a:r>
              <a:rPr lang="ar-EG" altLang="en-US" b="1" dirty="0">
                <a:cs typeface="Traditional Arabic" pitchFamily="2" charset="-78"/>
              </a:rPr>
              <a:t> </a:t>
            </a:r>
            <a:r>
              <a:rPr lang="ar-SA" altLang="en-US" b="1" dirty="0">
                <a:cs typeface="Traditional Arabic" pitchFamily="2" charset="-78"/>
              </a:rPr>
              <a:t>من فى كل وقت وكل ساعه، فى السماء وعلى</a:t>
            </a:r>
            <a:r>
              <a:rPr lang="ar-EG" altLang="en-US" b="1" dirty="0">
                <a:cs typeface="Traditional Arabic" pitchFamily="2" charset="-78"/>
              </a:rPr>
              <a:t> </a:t>
            </a:r>
            <a:r>
              <a:rPr lang="ar-SA" altLang="en-US" b="1" dirty="0">
                <a:cs typeface="Traditional Arabic" pitchFamily="2" charset="-78"/>
              </a:rPr>
              <a:t>الارض مسجود له وممجد. المسيح الهنا الصالح، الطويل الروح،</a:t>
            </a:r>
            <a:r>
              <a:rPr lang="ar-EG" altLang="en-US" b="1" dirty="0">
                <a:cs typeface="Traditional Arabic" pitchFamily="2" charset="-78"/>
              </a:rPr>
              <a:t> </a:t>
            </a:r>
            <a:r>
              <a:rPr lang="ar-SA" altLang="en-US" b="1" dirty="0">
                <a:cs typeface="Traditional Arabic" pitchFamily="2" charset="-78"/>
              </a:rPr>
              <a:t>الكثير</a:t>
            </a:r>
            <a:r>
              <a:rPr lang="ar-EG" altLang="en-US" b="1" dirty="0">
                <a:cs typeface="Traditional Arabic" pitchFamily="2" charset="-78"/>
              </a:rPr>
              <a:t> </a:t>
            </a:r>
            <a:r>
              <a:rPr lang="ar-SA" altLang="en-US" b="1" dirty="0">
                <a:cs typeface="Traditional Arabic" pitchFamily="2" charset="-78"/>
              </a:rPr>
              <a:t>الرحمة. الجزيل التحنن.</a:t>
            </a:r>
            <a:r>
              <a:rPr lang="ar-EG" altLang="en-US" b="1" dirty="0">
                <a:cs typeface="Traditional Arabic" pitchFamily="2" charset="-78"/>
              </a:rPr>
              <a:t> </a:t>
            </a:r>
            <a:r>
              <a:rPr lang="ar-SA" altLang="en-US" b="1" dirty="0">
                <a:cs typeface="Traditional Arabic" pitchFamily="2" charset="-78"/>
              </a:rPr>
              <a:t>الذى يحب الصديقين ويرحم الخطاه الذين أولهم أنا، الذى لا يشاء موت الخاطئ مثل ما يرجع ويحيا. الداعى الكل الى الخلاص لأجل الموعد بالخيرات المنتظر</a:t>
            </a:r>
            <a:r>
              <a:rPr lang="ar-EG" altLang="en-US" b="1" dirty="0">
                <a:cs typeface="Traditional Arabic" pitchFamily="2" charset="-78"/>
              </a:rPr>
              <a:t>ة.</a:t>
            </a:r>
            <a:endParaRPr lang="en-US" altLang="en-US" b="1" dirty="0">
              <a:cs typeface="Traditional Arabic" pitchFamily="2" charset="-78"/>
            </a:endParaRPr>
          </a:p>
          <a:p>
            <a:pPr algn="just" rtl="1" eaLnBrk="1" hangingPunct="1">
              <a:buFont typeface="Wingdings" pitchFamily="2" charset="2"/>
              <a:buNone/>
            </a:pPr>
            <a:r>
              <a:rPr lang="en-US" altLang="en-US" b="1" dirty="0">
                <a:cs typeface="Traditional Arabic" pitchFamily="2" charset="-78"/>
              </a:rPr>
              <a:t>	</a:t>
            </a:r>
            <a:r>
              <a:rPr lang="ar-SA" altLang="en-US" b="1" dirty="0">
                <a:cs typeface="Traditional Arabic" pitchFamily="2" charset="-78"/>
              </a:rPr>
              <a:t>يارب إقبل منا فى هذه الساعة، وكل ساعة طلباتنا. سهل حياتنا وأرشدنا الى</a:t>
            </a:r>
            <a:r>
              <a:rPr lang="ar-EG" altLang="en-US" b="1" dirty="0">
                <a:cs typeface="Traditional Arabic" pitchFamily="2" charset="-78"/>
              </a:rPr>
              <a:t> </a:t>
            </a:r>
            <a:r>
              <a:rPr lang="ar-SA" altLang="en-US" b="1" dirty="0">
                <a:cs typeface="Traditional Arabic" pitchFamily="2" charset="-78"/>
              </a:rPr>
              <a:t>العمل بوصاياك. قدس أرواحنا. طهر أجسامنا. قوم أفكارنا. نق نياتنا. أشف أمراضنا، وأغف</a:t>
            </a:r>
            <a:r>
              <a:rPr lang="ar-EG" altLang="en-US" b="1" dirty="0">
                <a:cs typeface="Traditional Arabic" pitchFamily="2" charset="-78"/>
              </a:rPr>
              <a:t>ر </a:t>
            </a:r>
            <a:r>
              <a:rPr lang="ar-SA" altLang="en-US" b="1" dirty="0">
                <a:cs typeface="Traditional Arabic" pitchFamily="2" charset="-78"/>
              </a:rPr>
              <a:t>خطايانا، ونجنا من كل حزن ردئ ووجع قلب. أحطنا بملائكتك القديسين لكى نكون بمعسكرهم محفوظين وم</a:t>
            </a:r>
            <a:r>
              <a:rPr lang="ar-EG" altLang="en-US" b="1" dirty="0">
                <a:cs typeface="Traditional Arabic" pitchFamily="2" charset="-78"/>
              </a:rPr>
              <a:t>ُ</a:t>
            </a:r>
            <a:r>
              <a:rPr lang="ar-SA" altLang="en-US" b="1" dirty="0">
                <a:cs typeface="Traditional Arabic" pitchFamily="2" charset="-78"/>
              </a:rPr>
              <a:t>رش</a:t>
            </a:r>
            <a:r>
              <a:rPr lang="ar-EG" altLang="en-US" b="1" dirty="0">
                <a:cs typeface="Traditional Arabic" pitchFamily="2" charset="-78"/>
              </a:rPr>
              <a:t>َ</a:t>
            </a:r>
            <a:r>
              <a:rPr lang="ar-SA" altLang="en-US" b="1" dirty="0">
                <a:cs typeface="Traditional Arabic" pitchFamily="2" charset="-78"/>
              </a:rPr>
              <a:t>دين</a:t>
            </a:r>
            <a:r>
              <a:rPr lang="ar-EG" altLang="en-US" b="1" dirty="0">
                <a:cs typeface="Traditional Arabic" pitchFamily="2" charset="-78"/>
              </a:rPr>
              <a:t>َ</a:t>
            </a:r>
            <a:r>
              <a:rPr lang="ar-SA" altLang="en-US" b="1" dirty="0">
                <a:cs typeface="Traditional Arabic" pitchFamily="2" charset="-78"/>
              </a:rPr>
              <a:t>، لنصل الى</a:t>
            </a:r>
            <a:r>
              <a:rPr lang="ar-EG" altLang="en-US" b="1" dirty="0">
                <a:cs typeface="Traditional Arabic" pitchFamily="2" charset="-78"/>
              </a:rPr>
              <a:t> </a:t>
            </a:r>
            <a:r>
              <a:rPr lang="ar-SA" altLang="en-US" b="1" dirty="0">
                <a:cs typeface="Traditional Arabic" pitchFamily="2" charset="-78"/>
              </a:rPr>
              <a:t>اتحاد ال</a:t>
            </a:r>
            <a:r>
              <a:rPr lang="ar-EG" altLang="en-US" b="1" dirty="0">
                <a:cs typeface="Traditional Arabic" pitchFamily="2" charset="-78"/>
              </a:rPr>
              <a:t>إ</a:t>
            </a:r>
            <a:r>
              <a:rPr lang="ar-SA" altLang="en-US" b="1" dirty="0">
                <a:cs typeface="Traditional Arabic" pitchFamily="2" charset="-78"/>
              </a:rPr>
              <a:t>يمان، و</a:t>
            </a:r>
            <a:r>
              <a:rPr lang="ar-EG" altLang="en-US" b="1" dirty="0">
                <a:cs typeface="Traditional Arabic" pitchFamily="2" charset="-78"/>
              </a:rPr>
              <a:t>إ</a:t>
            </a:r>
            <a:r>
              <a:rPr lang="ar-SA" altLang="en-US" b="1" dirty="0">
                <a:cs typeface="Traditional Arabic" pitchFamily="2" charset="-78"/>
              </a:rPr>
              <a:t>لى معرفة مجدك غير المحسوس وغي</a:t>
            </a:r>
            <a:r>
              <a:rPr lang="ar-EG" altLang="en-US" b="1" dirty="0">
                <a:cs typeface="Traditional Arabic" pitchFamily="2" charset="-78"/>
              </a:rPr>
              <a:t>ر </a:t>
            </a:r>
            <a:r>
              <a:rPr lang="ar-SA" altLang="en-US" b="1" dirty="0">
                <a:cs typeface="Traditional Arabic" pitchFamily="2" charset="-78"/>
              </a:rPr>
              <a:t>المحدود، ف</a:t>
            </a:r>
            <a:r>
              <a:rPr lang="ar-EG" altLang="en-US" b="1" dirty="0">
                <a:cs typeface="Traditional Arabic" pitchFamily="2" charset="-78"/>
              </a:rPr>
              <a:t>إ</a:t>
            </a:r>
            <a:r>
              <a:rPr lang="ar-SA" altLang="en-US" b="1" dirty="0">
                <a:cs typeface="Traditional Arabic" pitchFamily="2" charset="-78"/>
              </a:rPr>
              <a:t>نك م</a:t>
            </a:r>
            <a:r>
              <a:rPr lang="ar-EG" altLang="en-US" b="1" dirty="0">
                <a:cs typeface="Traditional Arabic" pitchFamily="2" charset="-78"/>
              </a:rPr>
              <a:t>ُ</a:t>
            </a:r>
            <a:r>
              <a:rPr lang="ar-SA" altLang="en-US" b="1" dirty="0">
                <a:cs typeface="Traditional Arabic" pitchFamily="2" charset="-78"/>
              </a:rPr>
              <a:t>ب</a:t>
            </a:r>
            <a:r>
              <a:rPr lang="ar-EG" altLang="en-US" b="1" dirty="0">
                <a:cs typeface="Traditional Arabic" pitchFamily="2" charset="-78"/>
              </a:rPr>
              <a:t>َ</a:t>
            </a:r>
            <a:r>
              <a:rPr lang="ar-SA" altLang="en-US" b="1" dirty="0">
                <a:cs typeface="Traditional Arabic" pitchFamily="2" charset="-78"/>
              </a:rPr>
              <a:t>ار</a:t>
            </a:r>
            <a:r>
              <a:rPr lang="ar-EG" altLang="en-US" b="1" dirty="0">
                <a:cs typeface="Traditional Arabic" pitchFamily="2" charset="-78"/>
              </a:rPr>
              <a:t>َ</a:t>
            </a:r>
            <a:r>
              <a:rPr lang="ar-SA" altLang="en-US" b="1" dirty="0">
                <a:cs typeface="Traditional Arabic" pitchFamily="2" charset="-78"/>
              </a:rPr>
              <a:t>ك </a:t>
            </a:r>
            <a:r>
              <a:rPr lang="ar-EG" altLang="en-US" b="1" dirty="0">
                <a:cs typeface="Traditional Arabic" pitchFamily="2" charset="-78"/>
              </a:rPr>
              <a:t>إ</a:t>
            </a:r>
            <a:r>
              <a:rPr lang="ar-SA" altLang="en-US" b="1" dirty="0">
                <a:cs typeface="Traditional Arabic" pitchFamily="2" charset="-78"/>
              </a:rPr>
              <a:t>لى ال</a:t>
            </a:r>
            <a:r>
              <a:rPr lang="ar-EG" altLang="en-US" b="1" dirty="0">
                <a:cs typeface="Traditional Arabic" pitchFamily="2" charset="-78"/>
              </a:rPr>
              <a:t>أ</a:t>
            </a:r>
            <a:r>
              <a:rPr lang="ar-SA" altLang="en-US" b="1" dirty="0">
                <a:cs typeface="Traditional Arabic" pitchFamily="2" charset="-78"/>
              </a:rPr>
              <a:t>بد </a:t>
            </a:r>
            <a:r>
              <a:rPr lang="ar-EG" altLang="en-US" b="1" dirty="0">
                <a:cs typeface="Traditional Arabic" pitchFamily="2" charset="-78"/>
              </a:rPr>
              <a:t>.</a:t>
            </a:r>
            <a:r>
              <a:rPr lang="ar-SA" altLang="en-US" b="1" dirty="0">
                <a:cs typeface="Traditional Arabic" pitchFamily="2" charset="-78"/>
              </a:rPr>
              <a:t> آمي</a:t>
            </a:r>
            <a:r>
              <a:rPr lang="ar-EG" altLang="en-US" b="1" dirty="0">
                <a:cs typeface="Traditional Arabic" pitchFamily="2" charset="-78"/>
              </a:rPr>
              <a:t>ن .</a:t>
            </a:r>
            <a:endParaRPr lang="en-US" altLang="en-US" sz="2400" b="1" dirty="0">
              <a:cs typeface="Traditional Arabic" pitchFamily="2" charset="-78"/>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eligion 1\photo\new\18961_1321644842354_1267803430_909111_5140574_n.jpg"/>
          <p:cNvPicPr>
            <a:picLocks noChangeAspect="1" noChangeArrowheads="1"/>
          </p:cNvPicPr>
          <p:nvPr/>
        </p:nvPicPr>
        <p:blipFill>
          <a:blip r:embed="rId2">
            <a:lum contrast="20000"/>
          </a:blip>
          <a:srcRect/>
          <a:stretch>
            <a:fillRect/>
          </a:stretch>
        </p:blipFill>
        <p:spPr bwMode="auto">
          <a:xfrm>
            <a:off x="0" y="0"/>
            <a:ext cx="9144000" cy="6858000"/>
          </a:xfrm>
          <a:prstGeom prst="rect">
            <a:avLst/>
          </a:prstGeom>
          <a:noFill/>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578" name="Picture 2" descr="E:\religion 1\photo\Mar Mina Mariot\10.jpg"/>
          <p:cNvPicPr>
            <a:picLocks noChangeAspect="1" noChangeArrowheads="1"/>
          </p:cNvPicPr>
          <p:nvPr/>
        </p:nvPicPr>
        <p:blipFill>
          <a:blip r:embed="rId2">
            <a:lum contrast="40000"/>
          </a:blip>
          <a:srcRect/>
          <a:stretch>
            <a:fillRect/>
          </a:stretch>
        </p:blipFill>
        <p:spPr bwMode="auto">
          <a:xfrm>
            <a:off x="-32" y="742920"/>
            <a:ext cx="5000660" cy="4286280"/>
          </a:xfrm>
          <a:prstGeom prst="rect">
            <a:avLst/>
          </a:prstGeom>
          <a:noFill/>
          <a:effectLst>
            <a:softEdge rad="635000"/>
          </a:effectLst>
        </p:spPr>
      </p:pic>
      <p:pic>
        <p:nvPicPr>
          <p:cNvPr id="135171" name="Picture 4" descr="C:\Documents and Settings\Mina Youssef Asaad.MINA-7249D1DE92\Desktop\Picture9.png"/>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5143500" y="677843"/>
            <a:ext cx="3571875" cy="4065588"/>
          </a:xfrm>
          <a:prstGeom prst="rect">
            <a:avLst/>
          </a:prstGeom>
          <a:noFill/>
          <a:ln w="9525">
            <a:noFill/>
            <a:miter lim="800000"/>
            <a:headEnd/>
            <a:tailEnd/>
          </a:ln>
        </p:spPr>
      </p:pic>
      <p:pic>
        <p:nvPicPr>
          <p:cNvPr id="8" name="Picture 3" descr="C:\Documents and Settings\Mina Youssef Asaad.MINA-7249D1DE92\Desktop\Picture1.png"/>
          <p:cNvPicPr>
            <a:picLocks noChangeAspect="1" noChangeArrowheads="1"/>
          </p:cNvPicPr>
          <p:nvPr/>
        </p:nvPicPr>
        <p:blipFill>
          <a:blip r:embed="rId4"/>
          <a:srcRect b="18985"/>
          <a:stretch>
            <a:fillRect/>
          </a:stretch>
        </p:blipFill>
        <p:spPr bwMode="auto">
          <a:xfrm>
            <a:off x="228600" y="4754562"/>
            <a:ext cx="8369301" cy="1951038"/>
          </a:xfrm>
          <a:prstGeom prst="rect">
            <a:avLst/>
          </a:prstGeom>
          <a:noFill/>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صلاة الشكر</a:t>
            </a:r>
            <a:endParaRPr lang="en-US" altLang="en-US" b="1" dirty="0">
              <a:cs typeface="Traditional Arabic" pitchFamily="2" charset="-78"/>
            </a:endParaRPr>
          </a:p>
        </p:txBody>
      </p:sp>
      <p:sp>
        <p:nvSpPr>
          <p:cNvPr id="3" name="Rectangle 3"/>
          <p:cNvSpPr txBox="1">
            <a:spLocks noChangeArrowheads="1"/>
          </p:cNvSpPr>
          <p:nvPr/>
        </p:nvSpPr>
        <p:spPr>
          <a:xfrm>
            <a:off x="609600" y="1905000"/>
            <a:ext cx="8153400" cy="4953000"/>
          </a:xfrm>
          <a:prstGeom prst="rect">
            <a:avLst/>
          </a:prstGeom>
          <a:ln cap="flat" algn="ctr"/>
        </p:spPr>
        <p:txBody>
          <a:bodyPr lIns="92075" tIns="46038" rIns="92075" bIns="46038">
            <a:normAutofit fontScale="92500"/>
          </a:bodyPr>
          <a:lstStyle/>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إمنحنا أن نكمل هذه ال</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يوم</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المقدس، وكل أيام حياتنا بكل سلام مع خوفك. كل حسد وكل تجربة وكل فعل الشيطان، ومؤامرة الناس الأشرار. وقيام الأعداء الخفيين والظاهرين. إنزعها عنا وعن سائر شعبك وعن موضعك المقدس هذا. أما الصالحات والنافعات فإرزقنا إياها. لأنك أنت الذى أعطيتنا السلطان أن ندوس الحيات والعقارب وكل قوة العدو. </a:t>
            </a:r>
            <a:endPar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ولا تدخلنا فى تجربه. لكن نجنا من الشرير. بالنعمه والرأفات ومحبة البشر التى لإبنك الوحيد ربنا وإلهنا ومخلصنا يسوع المسيح. هذا الذى من قبله المجد والإكرام والعز</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ة</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والسجود، تليق بك</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معه مع الروح القدس المحي</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المساوى لك، الآن وكل أوان وإلى دهر الدهور. آمين.</a:t>
            </a:r>
            <a:r>
              <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الخمسون</a:t>
            </a:r>
            <a:endParaRPr lang="en-US" altLang="en-US" b="1" dirty="0">
              <a:cs typeface="Traditional Arabic" pitchFamily="2" charset="-78"/>
            </a:endParaRPr>
          </a:p>
        </p:txBody>
      </p:sp>
      <p:sp>
        <p:nvSpPr>
          <p:cNvPr id="3" name="Rectangle 3"/>
          <p:cNvSpPr txBox="1">
            <a:spLocks noChangeArrowheads="1"/>
          </p:cNvSpPr>
          <p:nvPr/>
        </p:nvSpPr>
        <p:spPr>
          <a:xfrm>
            <a:off x="533400" y="1905000"/>
            <a:ext cx="8382000" cy="4953000"/>
          </a:xfrm>
          <a:prstGeom prst="rect">
            <a:avLst/>
          </a:prstGeom>
        </p:spPr>
        <p:txBody>
          <a:bodyPr>
            <a:normAutofit lnSpcReduction="10000"/>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إِرْحَمْنِى يَا اَللّه كَعَظِيم رَحْمَتِك، وَمِثْل كِثْرِة رَأْفَتِكَ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مْحُ إِثْمِى، و</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غْسِلْنِى كَثِيرًا مِنْ إِثْمِ</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وَمِنْ خَطِيَّتِى</a:t>
            </a:r>
            <a:r>
              <a:rPr kumimoji="0" lang="ar-EG" altLang="ar-SA" sz="3200" b="1" i="0" u="none" strike="noStrike" kern="1200" cap="none" spc="0" normalizeH="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طَّهِرنِى. لأَنِّى</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أنا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عَارِف بِإِثْمِى، وَخَطِيَّتِى أَمَامِى فِى كُل حِين. لَكَ وَحْدَكَ أَخْطَأت وَالشَر قُدَّامَك صَنَعْتُ، لِكَى تَتَبَرَّر فِى أَقْوَالِك وَتَغْلُب إِذَا حُوكِمْت. لأَنِى هَأَنَذَا بِألإِثْم حُبِلَ بِى وَبِالخَطَايَا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أشتهتنى</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أُمِى. لآنْكَ هَكَذَا قَدْ أَحْبَبتُ الحَق. إِذ أَوْضَحْت لِى غَوَامِض حِكْمَتِك وَمَسْتُورَاتِهَا. تَنْضَح عَلَى بِزُوفَاك فَأَطْهُر.تَغْسِلْنِى فَأَبْيَضَّ أَكْثَر مِنَ الثَّلْج. تُسْمِعْنِى سُرُورَا وَفَرَحًا فَتَبْتَهِج عِظَامِى المُ</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تواضعة</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إِصْرِف وَجْهَك عَنْ خَطَايَاىَ وَإِمْحُ كُلَّ آثَامِى. قَلْبًا نَقِيًا إِخْلِق فِىَّ يَاالله، وَرُوحَا مُسْتَقِيمًا جَدِّده فِى أَحْشَائِى. لا تَطْرَحْنِى مِنْ قُدَّام وَجْهَكَ وَرُوحَكَ القُدّوس لا تَنْزِعُه مِنىِّ.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الخمسون</a:t>
            </a:r>
            <a:endParaRPr lang="en-US" altLang="en-US" b="1" dirty="0">
              <a:cs typeface="Traditional Arabic" pitchFamily="2" charset="-78"/>
            </a:endParaRPr>
          </a:p>
        </p:txBody>
      </p:sp>
      <p:sp>
        <p:nvSpPr>
          <p:cNvPr id="3" name="Rectangle 3"/>
          <p:cNvSpPr txBox="1">
            <a:spLocks noChangeArrowheads="1"/>
          </p:cNvSpPr>
          <p:nvPr/>
        </p:nvSpPr>
        <p:spPr>
          <a:xfrm>
            <a:off x="533400" y="1905000"/>
            <a:ext cx="8382000" cy="4953000"/>
          </a:xfrm>
          <a:prstGeom prst="rect">
            <a:avLst/>
          </a:prstGeom>
          <a:noFill/>
        </p:spPr>
        <p:txBody>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إِمْنَحَنِى بَهْجَة خَلاصِك وَبِرُوح رِئَاسِى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أعْضُدْ</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نِى، فَأُعَلِم الأَثَمَة طُرُقَك وَالمُنَافِقُون إِليّك يَرْجِعُونَ. نّجِنِى مِنَ الدِمَاء ياالله إِلّه خَلاَصى، فَيَبْتَهِج لِسَانِى بِعَدْلَك. يَارَبُّ إِفْتَحْ شَفَتَّى فَيُخْبِر فَمِى بِتَسْبِيحَك، لأَنَكَ لَوْ آثَرْتَ الذَبِيحَه لَكُنْت الآَن أُعْطِى. وَلَكِنْكَ لا تُسْرُّ بِالْمُحْرِقَات فَالذَبِيحْه لِلَه رُوح مُنْسَحِق. الْقَلْبُ الْمُنْكَسِر وَالمُتَواضِع لا يَرْذِلُه الله. أَنْعِم يَارَب بِمَسَرَتِك عَلَى صِهْيَون، وَلِتُبْن أَسْوَار أُورُشَليِم، حِينَئِذٍ تُسَرُّ بِذَبَائِح ال</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عدل</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قُرْبَانًا وَمُحْرِقَات،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حينئذ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صعدون</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عَلَى مَذَ</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ب</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َح</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ك العِجُول.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pic>
        <p:nvPicPr>
          <p:cNvPr id="4" name="Picture 2" descr="C:\Documents and Settings\Administrator\Desktop\Picture4.png"/>
          <p:cNvPicPr>
            <a:picLocks noChangeAspect="1" noChangeArrowheads="1"/>
          </p:cNvPicPr>
          <p:nvPr/>
        </p:nvPicPr>
        <p:blipFill>
          <a:blip r:embed="rId2"/>
          <a:srcRect/>
          <a:stretch>
            <a:fillRect/>
          </a:stretch>
        </p:blipFill>
        <p:spPr bwMode="auto">
          <a:xfrm>
            <a:off x="4071938" y="5626100"/>
            <a:ext cx="1122362" cy="7318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religion 1\photo\new\Photo0112.jpg"/>
          <p:cNvPicPr>
            <a:picLocks noChangeAspect="1" noChangeArrowheads="1"/>
          </p:cNvPicPr>
          <p:nvPr/>
        </p:nvPicPr>
        <p:blipFill>
          <a:blip r:embed="rId2" cstate="print">
            <a:lum bright="20000" contrast="40000"/>
          </a:blip>
          <a:srcRect/>
          <a:stretch>
            <a:fillRect/>
          </a:stretch>
        </p:blipFill>
        <p:spPr bwMode="auto">
          <a:xfrm>
            <a:off x="3387145" y="1586345"/>
            <a:ext cx="2404055" cy="3138055"/>
          </a:xfrm>
          <a:prstGeom prst="rect">
            <a:avLst/>
          </a:prstGeom>
          <a:noFill/>
          <a:effectLst>
            <a:softEdge rad="635000"/>
          </a:effectLst>
        </p:spPr>
      </p:pic>
      <p:sp>
        <p:nvSpPr>
          <p:cNvPr id="10" name="Rectangle 3"/>
          <p:cNvSpPr txBox="1">
            <a:spLocks noChangeArrowheads="1"/>
          </p:cNvSpPr>
          <p:nvPr/>
        </p:nvSpPr>
        <p:spPr>
          <a:xfrm>
            <a:off x="381000" y="4495800"/>
            <a:ext cx="8382000" cy="23622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تسبحة</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الغروب</a:t>
            </a:r>
            <a:r>
              <a:rPr kumimoji="0" lang="ar-EG" altLang="en-US" sz="2900" b="1" i="0" u="none" strike="noStrike" kern="1200" cap="none" spc="0" normalizeH="0" noProof="0" dirty="0">
                <a:ln>
                  <a:noFill/>
                </a:ln>
                <a:solidFill>
                  <a:schemeClr val="tx1"/>
                </a:solidFill>
                <a:effectLst/>
                <a:uLnTx/>
                <a:uFillTx/>
                <a:latin typeface="Times New Roman (Arabic)" pitchFamily="26" charset="0"/>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الم</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بار</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ك</a:t>
            </a: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أ</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قد</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مها للمسيح م</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ل</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ك</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ى و</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إ</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لهى</a:t>
            </a: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وأرجوه أن يغفر ل</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ي</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خطايا</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ي </a:t>
            </a:r>
            <a:r>
              <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p:txBody>
      </p:sp>
      <p:pic>
        <p:nvPicPr>
          <p:cNvPr id="11" name="Picture 7" descr="C:\Documents and Settings\Mina Youssef Asaad\Desktop\Picture1.png"/>
          <p:cNvPicPr>
            <a:picLocks noChangeAspect="1" noChangeArrowheads="1"/>
          </p:cNvPicPr>
          <p:nvPr/>
        </p:nvPicPr>
        <p:blipFill>
          <a:blip r:embed="rId3"/>
          <a:srcRect/>
          <a:stretch>
            <a:fillRect/>
          </a:stretch>
        </p:blipFill>
        <p:spPr bwMode="auto">
          <a:xfrm>
            <a:off x="3643313" y="4448175"/>
            <a:ext cx="2919412" cy="1023938"/>
          </a:xfrm>
          <a:prstGeom prst="rect">
            <a:avLst/>
          </a:prstGeom>
          <a:noFill/>
          <a:ln w="9525">
            <a:noFill/>
            <a:miter lim="800000"/>
            <a:headEnd/>
            <a:tailEnd/>
          </a:ln>
        </p:spPr>
      </p:pic>
      <p:pic>
        <p:nvPicPr>
          <p:cNvPr id="12" name="Picture 2" descr="E:\religion 1\photo\PHOTOS\33.jpg">
            <a:hlinkClick r:id="rId4" action="ppaction://hlinksldjump"/>
          </p:cNvPr>
          <p:cNvPicPr>
            <a:picLocks noChangeAspect="1" noChangeArrowheads="1"/>
          </p:cNvPicPr>
          <p:nvPr/>
        </p:nvPicPr>
        <p:blipFill>
          <a:blip r:embed="rId5">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السادس عشر</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marL="320040" lvl="0" indent="-320040" algn="just" rtl="1">
              <a:spcBef>
                <a:spcPts val="700"/>
              </a:spcBef>
              <a:buClr>
                <a:schemeClr val="accent2"/>
              </a:buClr>
              <a:buSzPct val="60000"/>
            </a:pPr>
            <a:r>
              <a:rPr lang="ar-EG" sz="3200" b="1" dirty="0">
                <a:cs typeface="Traditional Arabic" pitchFamily="2" charset="-78"/>
              </a:rPr>
              <a:t>	</a:t>
            </a:r>
            <a:r>
              <a:rPr lang="ar-SA" sz="3200" b="1" dirty="0">
                <a:cs typeface="Traditional Arabic" pitchFamily="2" charset="-78"/>
              </a:rPr>
              <a:t>سبحوا الربَّ يا جميع الأمم ولتباركه كافة الشعوب. لأن رحمته قد </a:t>
            </a:r>
            <a:r>
              <a:rPr lang="ar-EG" sz="3200" b="1" dirty="0">
                <a:cs typeface="Traditional Arabic" pitchFamily="2" charset="-78"/>
              </a:rPr>
              <a:t>قويت</a:t>
            </a:r>
            <a:r>
              <a:rPr lang="ar-SA" sz="3200" b="1" dirty="0">
                <a:cs typeface="Traditional Arabic" pitchFamily="2" charset="-78"/>
              </a:rPr>
              <a:t> علينا</a:t>
            </a:r>
            <a:r>
              <a:rPr lang="ar-EG" sz="3200" b="1" dirty="0">
                <a:cs typeface="Traditional Arabic" pitchFamily="2" charset="-78"/>
              </a:rPr>
              <a:t>،</a:t>
            </a:r>
            <a:r>
              <a:rPr lang="ar-SA" sz="3200" b="1" dirty="0">
                <a:cs typeface="Traditional Arabic" pitchFamily="2" charset="-78"/>
              </a:rPr>
              <a:t> وحق الرب يدوم إلى ا</a:t>
            </a:r>
            <a:r>
              <a:rPr lang="ar-EG" sz="3200" b="1" dirty="0">
                <a:cs typeface="Traditional Arabic" pitchFamily="2" charset="-78"/>
              </a:rPr>
              <a:t>لدَّهرِ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3230562"/>
            <a:ext cx="1122362" cy="731838"/>
          </a:xfrm>
          <a:prstGeom prst="rect">
            <a:avLst/>
          </a:prstGeom>
          <a:ln>
            <a:noFill/>
          </a:ln>
          <a:effectLst>
            <a:outerShdw blurRad="292100" dist="139700" dir="2700000" algn="tl" rotWithShape="0">
              <a:srgbClr val="333333">
                <a:alpha val="65000"/>
              </a:srgbClr>
            </a:outerShdw>
          </a:effectLst>
        </p:spPr>
      </p:pic>
      <p:grpSp>
        <p:nvGrpSpPr>
          <p:cNvPr id="2" name="Group 17"/>
          <p:cNvGrpSpPr/>
          <p:nvPr/>
        </p:nvGrpSpPr>
        <p:grpSpPr>
          <a:xfrm>
            <a:off x="7725600" y="6248400"/>
            <a:ext cx="576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116</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 name="Group 20"/>
          <p:cNvGrpSpPr/>
          <p:nvPr/>
        </p:nvGrpSpPr>
        <p:grpSpPr>
          <a:xfrm>
            <a:off x="7116000" y="6248400"/>
            <a:ext cx="576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117</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 name="Group 23"/>
          <p:cNvGrpSpPr/>
          <p:nvPr/>
        </p:nvGrpSpPr>
        <p:grpSpPr>
          <a:xfrm>
            <a:off x="6506400" y="6248400"/>
            <a:ext cx="576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119</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 name="Group 38"/>
          <p:cNvGrpSpPr/>
          <p:nvPr/>
        </p:nvGrpSpPr>
        <p:grpSpPr>
          <a:xfrm>
            <a:off x="5896800" y="6248400"/>
            <a:ext cx="576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120</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 name="Group 41"/>
          <p:cNvGrpSpPr/>
          <p:nvPr/>
        </p:nvGrpSpPr>
        <p:grpSpPr>
          <a:xfrm>
            <a:off x="5287200" y="6248400"/>
            <a:ext cx="576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121</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1" name="Group 44"/>
          <p:cNvGrpSpPr/>
          <p:nvPr/>
        </p:nvGrpSpPr>
        <p:grpSpPr>
          <a:xfrm>
            <a:off x="4677600" y="6248400"/>
            <a:ext cx="576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122</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47"/>
          <p:cNvGrpSpPr/>
          <p:nvPr/>
        </p:nvGrpSpPr>
        <p:grpSpPr>
          <a:xfrm>
            <a:off x="4068000" y="6248400"/>
            <a:ext cx="576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3" name="Group 50"/>
          <p:cNvGrpSpPr/>
          <p:nvPr/>
        </p:nvGrpSpPr>
        <p:grpSpPr>
          <a:xfrm>
            <a:off x="3458400" y="6248400"/>
            <a:ext cx="576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4" name="Group 53"/>
          <p:cNvGrpSpPr/>
          <p:nvPr/>
        </p:nvGrpSpPr>
        <p:grpSpPr>
          <a:xfrm>
            <a:off x="2848800" y="6248400"/>
            <a:ext cx="576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56"/>
          <p:cNvGrpSpPr/>
          <p:nvPr/>
        </p:nvGrpSpPr>
        <p:grpSpPr>
          <a:xfrm>
            <a:off x="2239200" y="6248400"/>
            <a:ext cx="576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6" name="Group 59"/>
          <p:cNvGrpSpPr/>
          <p:nvPr/>
        </p:nvGrpSpPr>
        <p:grpSpPr>
          <a:xfrm>
            <a:off x="1629600" y="6248400"/>
            <a:ext cx="576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127</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7" name="Group 62"/>
          <p:cNvGrpSpPr/>
          <p:nvPr/>
        </p:nvGrpSpPr>
        <p:grpSpPr>
          <a:xfrm>
            <a:off x="1020000" y="6248400"/>
            <a:ext cx="576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128</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5" name="Picture 2" descr="E:\religion 1\photo\PHOTOS\33.jpg">
            <a:hlinkClick r:id="rId16" action="ppaction://hlinksldjump"/>
          </p:cNvPr>
          <p:cNvPicPr>
            <a:picLocks noChangeAspect="1" noChangeArrowheads="1"/>
          </p:cNvPicPr>
          <p:nvPr/>
        </p:nvPicPr>
        <p:blipFill>
          <a:blip r:embed="rId17">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المائة و السابع عشر</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algn="justLow" rtl="1"/>
            <a:r>
              <a:rPr lang="ar-SA" sz="3200" b="1" dirty="0">
                <a:cs typeface="Traditional Arabic" pitchFamily="2" charset="-78"/>
              </a:rPr>
              <a:t>اعترفوا للرب </a:t>
            </a:r>
            <a:r>
              <a:rPr lang="ar-EG" sz="3200" b="1" dirty="0">
                <a:cs typeface="Traditional Arabic" pitchFamily="2" charset="-78"/>
              </a:rPr>
              <a:t>فإ</a:t>
            </a:r>
            <a:r>
              <a:rPr lang="ar-SA" sz="3200" b="1" dirty="0">
                <a:cs typeface="Traditional Arabic" pitchFamily="2" charset="-78"/>
              </a:rPr>
              <a:t>نه صالح وأن إلى الأبد رحمته. ليقل بيت إسرائيل إنه صالح وإن إلى الأبد رحمته. ليقل بيت هارون إنه صالح وإن إلى الأبد رحمته. ليقل أتقياء الرب إنه صالح وإن إلى الأبد رحمته. </a:t>
            </a:r>
            <a:endParaRPr lang="en-US" sz="3200" dirty="0">
              <a:cs typeface="Traditional Arabic" pitchFamily="2" charset="-78"/>
            </a:endParaRPr>
          </a:p>
          <a:p>
            <a:pPr algn="justLow" rtl="1"/>
            <a:r>
              <a:rPr lang="ar-SA" sz="3200" b="1" dirty="0">
                <a:cs typeface="Traditional Arabic" pitchFamily="2" charset="-78"/>
              </a:rPr>
              <a:t>في ضيقتي صرختُ إلى الرب، فاستجاب لي وأخرجني إلى الرحب. الرب عوني فلا أخشى ماذا يصنع بي الإنسان. الرب لي معين وأنا أرى بأعدائي. الاتكال على الرب خير من الاتكال على البشر، الرجاء بالرب خير من الرجاء بالرؤساء. كل الأمم أحاطوا بي وباسم الرب انتقمتُ منهم. أحاطوا بي احتياطا</a:t>
            </a:r>
            <a:r>
              <a:rPr lang="ar-EG" sz="3200" b="1" dirty="0">
                <a:cs typeface="Traditional Arabic" pitchFamily="2" charset="-78"/>
              </a:rPr>
              <a:t>ً</a:t>
            </a:r>
            <a:r>
              <a:rPr lang="ar-SA" sz="3200" b="1" dirty="0">
                <a:cs typeface="Traditional Arabic" pitchFamily="2" charset="-78"/>
              </a:rPr>
              <a:t> واكتنفوني، وباسم الرب قهرتهم. أحاطوا بي مثل النحل حول الشهد، والتهبوا كنار</a:t>
            </a:r>
            <a:r>
              <a:rPr lang="ar-EG" sz="3200" b="1" dirty="0">
                <a:cs typeface="Traditional Arabic" pitchFamily="2" charset="-78"/>
              </a:rPr>
              <a:t>ٍ</a:t>
            </a:r>
            <a:r>
              <a:rPr lang="ar-SA" sz="3200" b="1" dirty="0">
                <a:cs typeface="Traditional Arabic" pitchFamily="2" charset="-78"/>
              </a:rPr>
              <a:t> في شوك، وباسم الرب انتقمت منهم. </a:t>
            </a:r>
            <a:endParaRPr kumimoji="0" lang="en-US" altLang="ar-SA" sz="3200" b="1" i="0" u="none" strike="noStrike" kern="1200" cap="none" spc="0" normalizeH="0" baseline="0" noProof="0" dirty="0">
              <a:ln>
                <a:noFill/>
              </a:ln>
              <a:solidFill>
                <a:schemeClr val="tx1"/>
              </a:solidFill>
              <a:effectLst/>
              <a:uLnTx/>
              <a:uFillTx/>
              <a:cs typeface="Traditional Arabic" pitchFamily="2" charset="-78"/>
            </a:endParaRPr>
          </a:p>
        </p:txBody>
      </p:sp>
      <p:pic>
        <p:nvPicPr>
          <p:cNvPr id="5" name="Picture 2" descr="E:\religion 1\photo\PHOTOS\33.jpg">
            <a:hlinkClick r:id="rId3" action="ppaction://hlinksldjump"/>
          </p:cNvPr>
          <p:cNvPicPr>
            <a:picLocks noChangeAspect="1" noChangeArrowheads="1"/>
          </p:cNvPicPr>
          <p:nvPr/>
        </p:nvPicPr>
        <p:blipFill>
          <a:blip r:embed="rId4">
            <a:lum bright="10000" contrast="40000"/>
          </a:blip>
          <a:stretch>
            <a:fillRect/>
          </a:stretch>
        </p:blipFill>
        <p:spPr bwMode="auto">
          <a:xfrm>
            <a:off x="0" y="76201"/>
            <a:ext cx="2209800" cy="1262742"/>
          </a:xfrm>
          <a:prstGeom prst="rect">
            <a:avLst/>
          </a:prstGeom>
          <a:noFill/>
          <a:effectLst>
            <a:softEdge rad="317500"/>
          </a:effectLst>
        </p:spPr>
      </p:pic>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185</TotalTime>
  <Words>2720</Words>
  <Application>Microsoft Macintosh PowerPoint</Application>
  <PresentationFormat>On-screen Show (4:3)</PresentationFormat>
  <Paragraphs>250</Paragraphs>
  <Slides>32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Times New Roman</vt:lpstr>
      <vt:lpstr>Times New Roman (Arabic)</vt:lpstr>
      <vt:lpstr>Traditional Arabic</vt:lpstr>
      <vt:lpstr>Tw Cen MT</vt:lpstr>
      <vt:lpstr>Wingdings</vt:lpstr>
      <vt:lpstr>Wingdings 2</vt:lpstr>
      <vt:lpstr>Median</vt:lpstr>
      <vt:lpstr>PowerPoint Presentation</vt:lpstr>
      <vt:lpstr>مقدمة كل ساعة</vt:lpstr>
      <vt:lpstr>صلاة الشكر</vt:lpstr>
      <vt:lpstr>صلاة الشكر</vt:lpstr>
      <vt:lpstr>المزمور الخمسون</vt:lpstr>
      <vt:lpstr>المزمور الخمسون</vt:lpstr>
      <vt:lpstr>PowerPoint Presentation</vt:lpstr>
      <vt:lpstr>المزمور المائة و السادس عشر</vt:lpstr>
      <vt:lpstr>المزمور المائة و السابع عشر</vt:lpstr>
      <vt:lpstr>المزمور المائة و السابع عشر</vt:lpstr>
      <vt:lpstr>المزمور المائة و السابع عشر</vt:lpstr>
      <vt:lpstr>المزمور المائة و التاسع عشر</vt:lpstr>
      <vt:lpstr>المزمور المائة و العشرون</vt:lpstr>
      <vt:lpstr>المزمور المائة و الحادي و العشرون</vt:lpstr>
      <vt:lpstr>المزمور المائة و الثاني و العشرون</vt:lpstr>
      <vt:lpstr>المزمور المائة و الثالث و العشرون</vt:lpstr>
      <vt:lpstr>المزمور المائة و الرابع و العشرون</vt:lpstr>
      <vt:lpstr>المزمور المائة و الخامس و العشرون</vt:lpstr>
      <vt:lpstr>المزمور المائة و السادس و العشرون</vt:lpstr>
      <vt:lpstr>المزمور المائة و السابع و العشرون</vt:lpstr>
      <vt:lpstr>المزمور المائة و الثامن و العشرون</vt:lpstr>
      <vt:lpstr>مقدمة الإنجيل</vt:lpstr>
      <vt:lpstr>من إنجيل لوقا ص 4 : 38 - 41</vt:lpstr>
      <vt:lpstr>القطعة الأولى</vt:lpstr>
      <vt:lpstr>القطعة الثانية</vt:lpstr>
      <vt:lpstr>القطعة الثالثة</vt:lpstr>
      <vt:lpstr>PowerPoint Presentation</vt:lpstr>
      <vt:lpstr>قدوس قدوس  قدوس</vt:lpstr>
      <vt:lpstr>و هذا التحليل</vt:lpstr>
      <vt:lpstr>إرحمنا يا الله ثم إرحمنا</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Mina Khalil</cp:lastModifiedBy>
  <cp:revision>83</cp:revision>
  <dcterms:created xsi:type="dcterms:W3CDTF">2006-08-16T00:00:00Z</dcterms:created>
  <dcterms:modified xsi:type="dcterms:W3CDTF">2024-12-05T03:28:23Z</dcterms:modified>
</cp:coreProperties>
</file>